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257" r:id="rId3"/>
    <p:sldId id="259" r:id="rId4"/>
    <p:sldId id="261" r:id="rId5"/>
    <p:sldId id="264" r:id="rId6"/>
    <p:sldId id="263" r:id="rId7"/>
    <p:sldId id="267" r:id="rId8"/>
    <p:sldId id="300" r:id="rId9"/>
    <p:sldId id="268" r:id="rId10"/>
    <p:sldId id="266" r:id="rId11"/>
    <p:sldId id="270" r:id="rId12"/>
    <p:sldId id="314" r:id="rId13"/>
    <p:sldId id="312" r:id="rId14"/>
    <p:sldId id="271" r:id="rId15"/>
    <p:sldId id="269" r:id="rId16"/>
    <p:sldId id="273" r:id="rId17"/>
    <p:sldId id="274" r:id="rId18"/>
    <p:sldId id="276" r:id="rId19"/>
    <p:sldId id="313" r:id="rId20"/>
    <p:sldId id="275" r:id="rId21"/>
    <p:sldId id="279" r:id="rId22"/>
    <p:sldId id="283" r:id="rId23"/>
    <p:sldId id="282" r:id="rId24"/>
    <p:sldId id="284" r:id="rId25"/>
    <p:sldId id="280" r:id="rId26"/>
    <p:sldId id="285" r:id="rId27"/>
    <p:sldId id="286" r:id="rId28"/>
    <p:sldId id="297" r:id="rId29"/>
    <p:sldId id="299" r:id="rId30"/>
    <p:sldId id="262" r:id="rId31"/>
    <p:sldId id="315" r:id="rId32"/>
    <p:sldId id="317" r:id="rId33"/>
    <p:sldId id="288" r:id="rId34"/>
    <p:sldId id="289" r:id="rId35"/>
    <p:sldId id="290" r:id="rId36"/>
    <p:sldId id="291" r:id="rId37"/>
    <p:sldId id="307" r:id="rId38"/>
    <p:sldId id="311" r:id="rId39"/>
    <p:sldId id="309" r:id="rId40"/>
    <p:sldId id="310" r:id="rId41"/>
    <p:sldId id="308" r:id="rId42"/>
    <p:sldId id="305" r:id="rId43"/>
    <p:sldId id="306" r:id="rId44"/>
    <p:sldId id="303" r:id="rId45"/>
    <p:sldId id="294" r:id="rId46"/>
    <p:sldId id="302" r:id="rId47"/>
    <p:sldId id="295" r:id="rId48"/>
    <p:sldId id="293" r:id="rId49"/>
    <p:sldId id="316" r:id="rId50"/>
  </p:sldIdLst>
  <p:sldSz cx="6400800" cy="4572000"/>
  <p:notesSz cx="6858000" cy="9144000"/>
  <p:defaultTextStyle>
    <a:defPPr>
      <a:defRPr lang="en-US"/>
    </a:defPPr>
    <a:lvl1pPr marL="0" algn="l" defTabSz="627004" rtl="0" eaLnBrk="1" latinLnBrk="0" hangingPunct="1">
      <a:defRPr sz="1200" kern="1200">
        <a:solidFill>
          <a:schemeClr val="tx1"/>
        </a:solidFill>
        <a:latin typeface="+mn-lt"/>
        <a:ea typeface="+mn-ea"/>
        <a:cs typeface="+mn-cs"/>
      </a:defRPr>
    </a:lvl1pPr>
    <a:lvl2pPr marL="313502" algn="l" defTabSz="627004" rtl="0" eaLnBrk="1" latinLnBrk="0" hangingPunct="1">
      <a:defRPr sz="1200" kern="1200">
        <a:solidFill>
          <a:schemeClr val="tx1"/>
        </a:solidFill>
        <a:latin typeface="+mn-lt"/>
        <a:ea typeface="+mn-ea"/>
        <a:cs typeface="+mn-cs"/>
      </a:defRPr>
    </a:lvl2pPr>
    <a:lvl3pPr marL="627004" algn="l" defTabSz="627004" rtl="0" eaLnBrk="1" latinLnBrk="0" hangingPunct="1">
      <a:defRPr sz="1200" kern="1200">
        <a:solidFill>
          <a:schemeClr val="tx1"/>
        </a:solidFill>
        <a:latin typeface="+mn-lt"/>
        <a:ea typeface="+mn-ea"/>
        <a:cs typeface="+mn-cs"/>
      </a:defRPr>
    </a:lvl3pPr>
    <a:lvl4pPr marL="940506" algn="l" defTabSz="627004" rtl="0" eaLnBrk="1" latinLnBrk="0" hangingPunct="1">
      <a:defRPr sz="1200" kern="1200">
        <a:solidFill>
          <a:schemeClr val="tx1"/>
        </a:solidFill>
        <a:latin typeface="+mn-lt"/>
        <a:ea typeface="+mn-ea"/>
        <a:cs typeface="+mn-cs"/>
      </a:defRPr>
    </a:lvl4pPr>
    <a:lvl5pPr marL="1254008" algn="l" defTabSz="627004" rtl="0" eaLnBrk="1" latinLnBrk="0" hangingPunct="1">
      <a:defRPr sz="1200" kern="1200">
        <a:solidFill>
          <a:schemeClr val="tx1"/>
        </a:solidFill>
        <a:latin typeface="+mn-lt"/>
        <a:ea typeface="+mn-ea"/>
        <a:cs typeface="+mn-cs"/>
      </a:defRPr>
    </a:lvl5pPr>
    <a:lvl6pPr marL="1567510" algn="l" defTabSz="627004" rtl="0" eaLnBrk="1" latinLnBrk="0" hangingPunct="1">
      <a:defRPr sz="1200" kern="1200">
        <a:solidFill>
          <a:schemeClr val="tx1"/>
        </a:solidFill>
        <a:latin typeface="+mn-lt"/>
        <a:ea typeface="+mn-ea"/>
        <a:cs typeface="+mn-cs"/>
      </a:defRPr>
    </a:lvl6pPr>
    <a:lvl7pPr marL="1881012" algn="l" defTabSz="627004" rtl="0" eaLnBrk="1" latinLnBrk="0" hangingPunct="1">
      <a:defRPr sz="1200" kern="1200">
        <a:solidFill>
          <a:schemeClr val="tx1"/>
        </a:solidFill>
        <a:latin typeface="+mn-lt"/>
        <a:ea typeface="+mn-ea"/>
        <a:cs typeface="+mn-cs"/>
      </a:defRPr>
    </a:lvl7pPr>
    <a:lvl8pPr marL="2194514" algn="l" defTabSz="627004" rtl="0" eaLnBrk="1" latinLnBrk="0" hangingPunct="1">
      <a:defRPr sz="1200" kern="1200">
        <a:solidFill>
          <a:schemeClr val="tx1"/>
        </a:solidFill>
        <a:latin typeface="+mn-lt"/>
        <a:ea typeface="+mn-ea"/>
        <a:cs typeface="+mn-cs"/>
      </a:defRPr>
    </a:lvl8pPr>
    <a:lvl9pPr marL="2508016" algn="l" defTabSz="627004" rtl="0" eaLnBrk="1" latinLnBrk="0" hangingPunct="1">
      <a:defRPr sz="12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6" d="100"/>
          <a:sy n="116" d="100"/>
        </p:scale>
        <p:origin x="-1720" y="-96"/>
      </p:cViewPr>
      <p:guideLst>
        <p:guide orient="horz" pos="1440"/>
        <p:guide pos="201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AE5CB3B-69E5-6C4B-A188-C58614D46BE7}" type="datetimeFigureOut">
              <a:rPr lang="de-DE" smtClean="0"/>
              <a:t>3/13/15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8CFD5D-A925-8649-B8DF-7627A8B45513}" type="slidenum">
              <a:rPr lang="de-DE" smtClean="0"/>
              <a:t>‹Nr.›</a:t>
            </a:fld>
            <a:endParaRPr lang="de-DE"/>
          </a:p>
        </p:txBody>
      </p:sp>
    </p:spTree>
    <p:extLst>
      <p:ext uri="{BB962C8B-B14F-4D97-AF65-F5344CB8AC3E}">
        <p14:creationId xmlns:p14="http://schemas.microsoft.com/office/powerpoint/2010/main" val="774501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BA812E-F571-A140-B058-A70C7AA91200}" type="datetimeFigureOut">
              <a:rPr lang="de-DE" smtClean="0"/>
              <a:t>3/13/15</a:t>
            </a:fld>
            <a:endParaRPr lang="de-DE"/>
          </a:p>
        </p:txBody>
      </p:sp>
      <p:sp>
        <p:nvSpPr>
          <p:cNvPr id="4" name="Folienbildplatzhalter 3"/>
          <p:cNvSpPr>
            <a:spLocks noGrp="1" noRot="1" noChangeAspect="1"/>
          </p:cNvSpPr>
          <p:nvPr>
            <p:ph type="sldImg" idx="2"/>
          </p:nvPr>
        </p:nvSpPr>
        <p:spPr>
          <a:xfrm>
            <a:off x="1028700" y="685800"/>
            <a:ext cx="48006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Mastertextformat bearbeiten</a:t>
            </a:r>
          </a:p>
          <a:p>
            <a:pPr lvl="1"/>
            <a:r>
              <a:rPr lang="de-CH" smtClean="0"/>
              <a:t>Zweite Ebene</a:t>
            </a:r>
          </a:p>
          <a:p>
            <a:pPr lvl="2"/>
            <a:r>
              <a:rPr lang="de-CH" smtClean="0"/>
              <a:t>Dritte Ebene</a:t>
            </a:r>
          </a:p>
          <a:p>
            <a:pPr lvl="3"/>
            <a:r>
              <a:rPr lang="de-CH" smtClean="0"/>
              <a:t>Vierte Ebene</a:t>
            </a:r>
          </a:p>
          <a:p>
            <a:pPr lvl="4"/>
            <a:r>
              <a:rPr lang="de-CH"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9C811A-8039-5742-90B6-DB249D51546D}" type="slidenum">
              <a:rPr lang="de-DE" smtClean="0"/>
              <a:t>‹Nr.›</a:t>
            </a:fld>
            <a:endParaRPr lang="de-DE"/>
          </a:p>
        </p:txBody>
      </p:sp>
    </p:spTree>
    <p:extLst>
      <p:ext uri="{BB962C8B-B14F-4D97-AF65-F5344CB8AC3E}">
        <p14:creationId xmlns:p14="http://schemas.microsoft.com/office/powerpoint/2010/main" val="16568637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60" y="1420284"/>
            <a:ext cx="544068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60120" y="2590800"/>
            <a:ext cx="4480560" cy="1168400"/>
          </a:xfrm>
        </p:spPr>
        <p:txBody>
          <a:bodyPr/>
          <a:lstStyle>
            <a:lvl1pPr marL="0" indent="0" algn="ctr">
              <a:buNone/>
              <a:defRPr>
                <a:solidFill>
                  <a:schemeClr val="tx1">
                    <a:tint val="75000"/>
                  </a:schemeClr>
                </a:solidFill>
              </a:defRPr>
            </a:lvl1pPr>
            <a:lvl2pPr marL="313502" indent="0" algn="ctr">
              <a:buNone/>
              <a:defRPr>
                <a:solidFill>
                  <a:schemeClr val="tx1">
                    <a:tint val="75000"/>
                  </a:schemeClr>
                </a:solidFill>
              </a:defRPr>
            </a:lvl2pPr>
            <a:lvl3pPr marL="627004" indent="0" algn="ctr">
              <a:buNone/>
              <a:defRPr>
                <a:solidFill>
                  <a:schemeClr val="tx1">
                    <a:tint val="75000"/>
                  </a:schemeClr>
                </a:solidFill>
              </a:defRPr>
            </a:lvl3pPr>
            <a:lvl4pPr marL="940506" indent="0" algn="ctr">
              <a:buNone/>
              <a:defRPr>
                <a:solidFill>
                  <a:schemeClr val="tx1">
                    <a:tint val="75000"/>
                  </a:schemeClr>
                </a:solidFill>
              </a:defRPr>
            </a:lvl4pPr>
            <a:lvl5pPr marL="1254008" indent="0" algn="ctr">
              <a:buNone/>
              <a:defRPr>
                <a:solidFill>
                  <a:schemeClr val="tx1">
                    <a:tint val="75000"/>
                  </a:schemeClr>
                </a:solidFill>
              </a:defRPr>
            </a:lvl5pPr>
            <a:lvl6pPr marL="1567510" indent="0" algn="ctr">
              <a:buNone/>
              <a:defRPr>
                <a:solidFill>
                  <a:schemeClr val="tx1">
                    <a:tint val="75000"/>
                  </a:schemeClr>
                </a:solidFill>
              </a:defRPr>
            </a:lvl6pPr>
            <a:lvl7pPr marL="1881012" indent="0" algn="ctr">
              <a:buNone/>
              <a:defRPr>
                <a:solidFill>
                  <a:schemeClr val="tx1">
                    <a:tint val="75000"/>
                  </a:schemeClr>
                </a:solidFill>
              </a:defRPr>
            </a:lvl7pPr>
            <a:lvl8pPr marL="2194514" indent="0" algn="ctr">
              <a:buNone/>
              <a:defRPr>
                <a:solidFill>
                  <a:schemeClr val="tx1">
                    <a:tint val="75000"/>
                  </a:schemeClr>
                </a:solidFill>
              </a:defRPr>
            </a:lvl8pPr>
            <a:lvl9pPr marL="25080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A57D11-E1D8-9C4C-91A7-D00BEB195FC5}" type="datetime1">
              <a:rPr lang="de-CH" smtClean="0"/>
              <a:t>3/13/15</a:t>
            </a:fld>
            <a:endParaRPr lang="en-US"/>
          </a:p>
        </p:txBody>
      </p:sp>
      <p:sp>
        <p:nvSpPr>
          <p:cNvPr id="5" name="Footer Placeholder 4"/>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44A93-DC99-0C42-B117-77D6E4BE4776}" type="datetime1">
              <a:rPr lang="de-CH" smtClean="0"/>
              <a:t>3/13/15</a:t>
            </a:fld>
            <a:endParaRPr lang="en-US"/>
          </a:p>
        </p:txBody>
      </p:sp>
      <p:sp>
        <p:nvSpPr>
          <p:cNvPr id="5" name="Footer Placeholder 4"/>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40580" y="183092"/>
            <a:ext cx="144018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0040" y="183092"/>
            <a:ext cx="421386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702F46-3B02-3541-8C43-DA57256B7181}" type="datetime1">
              <a:rPr lang="de-CH" smtClean="0"/>
              <a:t>3/13/15</a:t>
            </a:fld>
            <a:endParaRPr lang="en-US"/>
          </a:p>
        </p:txBody>
      </p:sp>
      <p:sp>
        <p:nvSpPr>
          <p:cNvPr id="5" name="Footer Placeholder 4"/>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B59723-343A-BB42-9CBB-303BE0136C73}" type="datetime1">
              <a:rPr lang="de-CH" smtClean="0"/>
              <a:t>3/13/15</a:t>
            </a:fld>
            <a:endParaRPr lang="en-US"/>
          </a:p>
        </p:txBody>
      </p:sp>
      <p:sp>
        <p:nvSpPr>
          <p:cNvPr id="5" name="Footer Placeholder 4"/>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5619" y="2937934"/>
            <a:ext cx="5440680"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505619" y="1937809"/>
            <a:ext cx="5440680" cy="1000125"/>
          </a:xfrm>
        </p:spPr>
        <p:txBody>
          <a:bodyPr anchor="b"/>
          <a:lstStyle>
            <a:lvl1pPr marL="0" indent="0">
              <a:buNone/>
              <a:defRPr sz="1400">
                <a:solidFill>
                  <a:schemeClr val="tx1">
                    <a:tint val="75000"/>
                  </a:schemeClr>
                </a:solidFill>
              </a:defRPr>
            </a:lvl1pPr>
            <a:lvl2pPr marL="313502" indent="0">
              <a:buNone/>
              <a:defRPr sz="1200">
                <a:solidFill>
                  <a:schemeClr val="tx1">
                    <a:tint val="75000"/>
                  </a:schemeClr>
                </a:solidFill>
              </a:defRPr>
            </a:lvl2pPr>
            <a:lvl3pPr marL="627004" indent="0">
              <a:buNone/>
              <a:defRPr sz="1100">
                <a:solidFill>
                  <a:schemeClr val="tx1">
                    <a:tint val="75000"/>
                  </a:schemeClr>
                </a:solidFill>
              </a:defRPr>
            </a:lvl3pPr>
            <a:lvl4pPr marL="940506" indent="0">
              <a:buNone/>
              <a:defRPr sz="1000">
                <a:solidFill>
                  <a:schemeClr val="tx1">
                    <a:tint val="75000"/>
                  </a:schemeClr>
                </a:solidFill>
              </a:defRPr>
            </a:lvl4pPr>
            <a:lvl5pPr marL="1254008" indent="0">
              <a:buNone/>
              <a:defRPr sz="1000">
                <a:solidFill>
                  <a:schemeClr val="tx1">
                    <a:tint val="75000"/>
                  </a:schemeClr>
                </a:solidFill>
              </a:defRPr>
            </a:lvl5pPr>
            <a:lvl6pPr marL="1567510" indent="0">
              <a:buNone/>
              <a:defRPr sz="1000">
                <a:solidFill>
                  <a:schemeClr val="tx1">
                    <a:tint val="75000"/>
                  </a:schemeClr>
                </a:solidFill>
              </a:defRPr>
            </a:lvl6pPr>
            <a:lvl7pPr marL="1881012" indent="0">
              <a:buNone/>
              <a:defRPr sz="1000">
                <a:solidFill>
                  <a:schemeClr val="tx1">
                    <a:tint val="75000"/>
                  </a:schemeClr>
                </a:solidFill>
              </a:defRPr>
            </a:lvl7pPr>
            <a:lvl8pPr marL="2194514" indent="0">
              <a:buNone/>
              <a:defRPr sz="1000">
                <a:solidFill>
                  <a:schemeClr val="tx1">
                    <a:tint val="75000"/>
                  </a:schemeClr>
                </a:solidFill>
              </a:defRPr>
            </a:lvl8pPr>
            <a:lvl9pPr marL="2508016" indent="0">
              <a:buNone/>
              <a:defRPr sz="1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180DA-1F47-F14E-BB84-66904219CBB7}" type="datetime1">
              <a:rPr lang="de-CH" smtClean="0"/>
              <a:t>3/13/15</a:t>
            </a:fld>
            <a:endParaRPr lang="en-US"/>
          </a:p>
        </p:txBody>
      </p:sp>
      <p:sp>
        <p:nvSpPr>
          <p:cNvPr id="5" name="Footer Placeholder 4"/>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0040" y="1066800"/>
            <a:ext cx="2827020" cy="3017309"/>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253740" y="1066800"/>
            <a:ext cx="2827020" cy="3017309"/>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82E7FD-CB10-B749-B9B3-A139CEAC361A}" type="datetime1">
              <a:rPr lang="de-CH" smtClean="0"/>
              <a:t>3/13/15</a:t>
            </a:fld>
            <a:endParaRPr lang="en-US"/>
          </a:p>
        </p:txBody>
      </p:sp>
      <p:sp>
        <p:nvSpPr>
          <p:cNvPr id="6" name="Footer Placeholder 5"/>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20040" y="1023409"/>
            <a:ext cx="2828132" cy="426508"/>
          </a:xfrm>
        </p:spPr>
        <p:txBody>
          <a:bodyPr anchor="b"/>
          <a:lstStyle>
            <a:lvl1pPr marL="0" indent="0">
              <a:buNone/>
              <a:defRPr sz="1600" b="1"/>
            </a:lvl1pPr>
            <a:lvl2pPr marL="313502" indent="0">
              <a:buNone/>
              <a:defRPr sz="1400" b="1"/>
            </a:lvl2pPr>
            <a:lvl3pPr marL="627004" indent="0">
              <a:buNone/>
              <a:defRPr sz="1200" b="1"/>
            </a:lvl3pPr>
            <a:lvl4pPr marL="940506" indent="0">
              <a:buNone/>
              <a:defRPr sz="1100" b="1"/>
            </a:lvl4pPr>
            <a:lvl5pPr marL="1254008" indent="0">
              <a:buNone/>
              <a:defRPr sz="1100" b="1"/>
            </a:lvl5pPr>
            <a:lvl6pPr marL="1567510" indent="0">
              <a:buNone/>
              <a:defRPr sz="1100" b="1"/>
            </a:lvl6pPr>
            <a:lvl7pPr marL="1881012" indent="0">
              <a:buNone/>
              <a:defRPr sz="1100" b="1"/>
            </a:lvl7pPr>
            <a:lvl8pPr marL="2194514" indent="0">
              <a:buNone/>
              <a:defRPr sz="1100" b="1"/>
            </a:lvl8pPr>
            <a:lvl9pPr marL="2508016"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20040" y="1449917"/>
            <a:ext cx="2828132" cy="2634192"/>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251518" y="1023409"/>
            <a:ext cx="2829243" cy="426508"/>
          </a:xfrm>
        </p:spPr>
        <p:txBody>
          <a:bodyPr anchor="b"/>
          <a:lstStyle>
            <a:lvl1pPr marL="0" indent="0">
              <a:buNone/>
              <a:defRPr sz="1600" b="1"/>
            </a:lvl1pPr>
            <a:lvl2pPr marL="313502" indent="0">
              <a:buNone/>
              <a:defRPr sz="1400" b="1"/>
            </a:lvl2pPr>
            <a:lvl3pPr marL="627004" indent="0">
              <a:buNone/>
              <a:defRPr sz="1200" b="1"/>
            </a:lvl3pPr>
            <a:lvl4pPr marL="940506" indent="0">
              <a:buNone/>
              <a:defRPr sz="1100" b="1"/>
            </a:lvl4pPr>
            <a:lvl5pPr marL="1254008" indent="0">
              <a:buNone/>
              <a:defRPr sz="1100" b="1"/>
            </a:lvl5pPr>
            <a:lvl6pPr marL="1567510" indent="0">
              <a:buNone/>
              <a:defRPr sz="1100" b="1"/>
            </a:lvl6pPr>
            <a:lvl7pPr marL="1881012" indent="0">
              <a:buNone/>
              <a:defRPr sz="1100" b="1"/>
            </a:lvl7pPr>
            <a:lvl8pPr marL="2194514" indent="0">
              <a:buNone/>
              <a:defRPr sz="1100" b="1"/>
            </a:lvl8pPr>
            <a:lvl9pPr marL="2508016"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251518" y="1449917"/>
            <a:ext cx="2829243" cy="2634192"/>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998DC-DEB2-B142-847A-00618FAD804F}" type="datetime1">
              <a:rPr lang="de-CH" smtClean="0"/>
              <a:t>3/13/15</a:t>
            </a:fld>
            <a:endParaRPr lang="en-US"/>
          </a:p>
        </p:txBody>
      </p:sp>
      <p:sp>
        <p:nvSpPr>
          <p:cNvPr id="8" name="Footer Placeholder 7"/>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0697E0-9086-314F-8B7E-7FDC39E69444}" type="datetime1">
              <a:rPr lang="de-CH" smtClean="0"/>
              <a:t>3/13/15</a:t>
            </a:fld>
            <a:endParaRPr lang="en-US"/>
          </a:p>
        </p:txBody>
      </p:sp>
      <p:sp>
        <p:nvSpPr>
          <p:cNvPr id="4" name="Footer Placeholder 3"/>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74BD35-C18E-4C4A-8BB6-DD1CF2BCA950}" type="datetime1">
              <a:rPr lang="de-CH" smtClean="0"/>
              <a:t>3/13/15</a:t>
            </a:fld>
            <a:endParaRPr lang="en-US"/>
          </a:p>
        </p:txBody>
      </p:sp>
      <p:sp>
        <p:nvSpPr>
          <p:cNvPr id="3" name="Footer Placeholder 2"/>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0040" y="182033"/>
            <a:ext cx="2105819" cy="774700"/>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2502535" y="182034"/>
            <a:ext cx="3578225" cy="3902075"/>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0040" y="956734"/>
            <a:ext cx="2105819" cy="3127375"/>
          </a:xfrm>
        </p:spPr>
        <p:txBody>
          <a:bodyPr/>
          <a:lstStyle>
            <a:lvl1pPr marL="0" indent="0">
              <a:buNone/>
              <a:defRPr sz="1000"/>
            </a:lvl1pPr>
            <a:lvl2pPr marL="313502" indent="0">
              <a:buNone/>
              <a:defRPr sz="800"/>
            </a:lvl2pPr>
            <a:lvl3pPr marL="627004" indent="0">
              <a:buNone/>
              <a:defRPr sz="700"/>
            </a:lvl3pPr>
            <a:lvl4pPr marL="940506" indent="0">
              <a:buNone/>
              <a:defRPr sz="600"/>
            </a:lvl4pPr>
            <a:lvl5pPr marL="1254008" indent="0">
              <a:buNone/>
              <a:defRPr sz="600"/>
            </a:lvl5pPr>
            <a:lvl6pPr marL="1567510" indent="0">
              <a:buNone/>
              <a:defRPr sz="600"/>
            </a:lvl6pPr>
            <a:lvl7pPr marL="1881012" indent="0">
              <a:buNone/>
              <a:defRPr sz="600"/>
            </a:lvl7pPr>
            <a:lvl8pPr marL="2194514" indent="0">
              <a:buNone/>
              <a:defRPr sz="600"/>
            </a:lvl8pPr>
            <a:lvl9pPr marL="2508016"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CC8B31-4534-3C4C-8716-0EA176ED600D}" type="datetime1">
              <a:rPr lang="de-CH" smtClean="0"/>
              <a:t>3/13/15</a:t>
            </a:fld>
            <a:endParaRPr lang="en-US"/>
          </a:p>
        </p:txBody>
      </p:sp>
      <p:sp>
        <p:nvSpPr>
          <p:cNvPr id="6" name="Footer Placeholder 5"/>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4602" y="3200400"/>
            <a:ext cx="3840480" cy="37782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254602" y="408517"/>
            <a:ext cx="3840480" cy="2743200"/>
          </a:xfrm>
        </p:spPr>
        <p:txBody>
          <a:bodyPr/>
          <a:lstStyle>
            <a:lvl1pPr marL="0" indent="0">
              <a:buNone/>
              <a:defRPr sz="2200"/>
            </a:lvl1pPr>
            <a:lvl2pPr marL="313502" indent="0">
              <a:buNone/>
              <a:defRPr sz="1900"/>
            </a:lvl2pPr>
            <a:lvl3pPr marL="627004" indent="0">
              <a:buNone/>
              <a:defRPr sz="1600"/>
            </a:lvl3pPr>
            <a:lvl4pPr marL="940506" indent="0">
              <a:buNone/>
              <a:defRPr sz="1400"/>
            </a:lvl4pPr>
            <a:lvl5pPr marL="1254008" indent="0">
              <a:buNone/>
              <a:defRPr sz="1400"/>
            </a:lvl5pPr>
            <a:lvl6pPr marL="1567510" indent="0">
              <a:buNone/>
              <a:defRPr sz="1400"/>
            </a:lvl6pPr>
            <a:lvl7pPr marL="1881012" indent="0">
              <a:buNone/>
              <a:defRPr sz="1400"/>
            </a:lvl7pPr>
            <a:lvl8pPr marL="2194514" indent="0">
              <a:buNone/>
              <a:defRPr sz="1400"/>
            </a:lvl8pPr>
            <a:lvl9pPr marL="2508016" indent="0">
              <a:buNone/>
              <a:defRPr sz="1400"/>
            </a:lvl9pPr>
          </a:lstStyle>
          <a:p>
            <a:endParaRPr lang="en-US"/>
          </a:p>
        </p:txBody>
      </p:sp>
      <p:sp>
        <p:nvSpPr>
          <p:cNvPr id="4" name="Text Placeholder 3"/>
          <p:cNvSpPr>
            <a:spLocks noGrp="1"/>
          </p:cNvSpPr>
          <p:nvPr>
            <p:ph type="body" sz="half" idx="2"/>
          </p:nvPr>
        </p:nvSpPr>
        <p:spPr>
          <a:xfrm>
            <a:off x="1254602" y="3578225"/>
            <a:ext cx="3840480" cy="536575"/>
          </a:xfrm>
        </p:spPr>
        <p:txBody>
          <a:bodyPr/>
          <a:lstStyle>
            <a:lvl1pPr marL="0" indent="0">
              <a:buNone/>
              <a:defRPr sz="1000"/>
            </a:lvl1pPr>
            <a:lvl2pPr marL="313502" indent="0">
              <a:buNone/>
              <a:defRPr sz="800"/>
            </a:lvl2pPr>
            <a:lvl3pPr marL="627004" indent="0">
              <a:buNone/>
              <a:defRPr sz="700"/>
            </a:lvl3pPr>
            <a:lvl4pPr marL="940506" indent="0">
              <a:buNone/>
              <a:defRPr sz="600"/>
            </a:lvl4pPr>
            <a:lvl5pPr marL="1254008" indent="0">
              <a:buNone/>
              <a:defRPr sz="600"/>
            </a:lvl5pPr>
            <a:lvl6pPr marL="1567510" indent="0">
              <a:buNone/>
              <a:defRPr sz="600"/>
            </a:lvl6pPr>
            <a:lvl7pPr marL="1881012" indent="0">
              <a:buNone/>
              <a:defRPr sz="600"/>
            </a:lvl7pPr>
            <a:lvl8pPr marL="2194514" indent="0">
              <a:buNone/>
              <a:defRPr sz="600"/>
            </a:lvl8pPr>
            <a:lvl9pPr marL="2508016"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8BC674-CE1D-1B44-B671-3D1E3B649514}" type="datetime1">
              <a:rPr lang="de-CH" smtClean="0"/>
              <a:t>3/13/15</a:t>
            </a:fld>
            <a:endParaRPr lang="en-US"/>
          </a:p>
        </p:txBody>
      </p:sp>
      <p:sp>
        <p:nvSpPr>
          <p:cNvPr id="6" name="Footer Placeholder 5"/>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0040" y="183092"/>
            <a:ext cx="5760720" cy="762000"/>
          </a:xfrm>
          <a:prstGeom prst="rect">
            <a:avLst/>
          </a:prstGeom>
        </p:spPr>
        <p:txBody>
          <a:bodyPr vert="horz" lIns="62700" tIns="31350" rIns="62700" bIns="3135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20040" y="1066800"/>
            <a:ext cx="5760720" cy="3017309"/>
          </a:xfrm>
          <a:prstGeom prst="rect">
            <a:avLst/>
          </a:prstGeom>
        </p:spPr>
        <p:txBody>
          <a:bodyPr vert="horz" lIns="62700" tIns="31350" rIns="62700" bIns="3135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20040" y="4237567"/>
            <a:ext cx="1493520" cy="243417"/>
          </a:xfrm>
          <a:prstGeom prst="rect">
            <a:avLst/>
          </a:prstGeom>
        </p:spPr>
        <p:txBody>
          <a:bodyPr vert="horz" lIns="62700" tIns="31350" rIns="62700" bIns="31350" rtlCol="0" anchor="ctr"/>
          <a:lstStyle>
            <a:lvl1pPr algn="l">
              <a:defRPr sz="800">
                <a:solidFill>
                  <a:schemeClr val="tx1">
                    <a:tint val="75000"/>
                  </a:schemeClr>
                </a:solidFill>
              </a:defRPr>
            </a:lvl1pPr>
          </a:lstStyle>
          <a:p>
            <a:fld id="{C70435A3-EE65-E641-89ED-DA65411B7A18}" type="datetime1">
              <a:rPr lang="de-CH" smtClean="0"/>
              <a:t>3/13/15</a:t>
            </a:fld>
            <a:endParaRPr lang="en-US"/>
          </a:p>
        </p:txBody>
      </p:sp>
      <p:sp>
        <p:nvSpPr>
          <p:cNvPr id="5" name="Footer Placeholder 4"/>
          <p:cNvSpPr>
            <a:spLocks noGrp="1"/>
          </p:cNvSpPr>
          <p:nvPr>
            <p:ph type="ftr" sz="quarter" idx="3"/>
          </p:nvPr>
        </p:nvSpPr>
        <p:spPr>
          <a:xfrm>
            <a:off x="2186940" y="4237567"/>
            <a:ext cx="2026920" cy="243417"/>
          </a:xfrm>
          <a:prstGeom prst="rect">
            <a:avLst/>
          </a:prstGeom>
        </p:spPr>
        <p:txBody>
          <a:bodyPr vert="horz" lIns="62700" tIns="31350" rIns="62700" bIns="31350" rtlCol="0" anchor="ctr"/>
          <a:lstStyle>
            <a:lvl1pPr algn="ctr">
              <a:defRPr sz="800">
                <a:solidFill>
                  <a:schemeClr val="tx1">
                    <a:tint val="75000"/>
                  </a:schemeClr>
                </a:solidFill>
              </a:defRPr>
            </a:lvl1pPr>
          </a:lstStyle>
          <a:p>
            <a:r>
              <a:rPr lang="en-US" smtClean="0"/>
              <a:t>Kay-u. Hanusch, M.sci. Therapiewissenschaften University of Applied Science Fresenius</a:t>
            </a:r>
            <a:endParaRPr lang="en-US"/>
          </a:p>
        </p:txBody>
      </p:sp>
      <p:sp>
        <p:nvSpPr>
          <p:cNvPr id="6" name="Slide Number Placeholder 5"/>
          <p:cNvSpPr>
            <a:spLocks noGrp="1"/>
          </p:cNvSpPr>
          <p:nvPr>
            <p:ph type="sldNum" sz="quarter" idx="4"/>
          </p:nvPr>
        </p:nvSpPr>
        <p:spPr>
          <a:xfrm>
            <a:off x="4587240" y="4237567"/>
            <a:ext cx="1493520" cy="243417"/>
          </a:xfrm>
          <a:prstGeom prst="rect">
            <a:avLst/>
          </a:prstGeom>
        </p:spPr>
        <p:txBody>
          <a:bodyPr vert="horz" lIns="62700" tIns="31350" rIns="62700" bIns="31350" rtlCol="0" anchor="ctr"/>
          <a:lstStyle>
            <a:lvl1pPr algn="r">
              <a:defRPr sz="8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627004" rtl="0" eaLnBrk="1" latinLnBrk="0" hangingPunct="1">
        <a:spcBef>
          <a:spcPct val="0"/>
        </a:spcBef>
        <a:buNone/>
        <a:defRPr sz="3000" kern="1200">
          <a:solidFill>
            <a:schemeClr val="tx1"/>
          </a:solidFill>
          <a:latin typeface="+mj-lt"/>
          <a:ea typeface="+mj-ea"/>
          <a:cs typeface="+mj-cs"/>
        </a:defRPr>
      </a:lvl1pPr>
    </p:titleStyle>
    <p:bodyStyle>
      <a:lvl1pPr marL="235127" indent="-235127" algn="l" defTabSz="627004" rtl="0" eaLnBrk="1" latinLnBrk="0" hangingPunct="1">
        <a:spcBef>
          <a:spcPct val="20000"/>
        </a:spcBef>
        <a:buFont typeface="Arial" pitchFamily="34" charset="0"/>
        <a:buChar char="•"/>
        <a:defRPr sz="2200" kern="1200">
          <a:solidFill>
            <a:schemeClr val="tx1"/>
          </a:solidFill>
          <a:latin typeface="+mn-lt"/>
          <a:ea typeface="+mn-ea"/>
          <a:cs typeface="+mn-cs"/>
        </a:defRPr>
      </a:lvl1pPr>
      <a:lvl2pPr marL="509441" indent="-195939" algn="l" defTabSz="627004"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83755" indent="-156751" algn="l" defTabSz="627004"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9725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1410759"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724261"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37763"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351265"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664767" indent="-156751" algn="l" defTabSz="627004"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627004" rtl="0" eaLnBrk="1" latinLnBrk="0" hangingPunct="1">
        <a:defRPr sz="1200" kern="1200">
          <a:solidFill>
            <a:schemeClr val="tx1"/>
          </a:solidFill>
          <a:latin typeface="+mn-lt"/>
          <a:ea typeface="+mn-ea"/>
          <a:cs typeface="+mn-cs"/>
        </a:defRPr>
      </a:lvl1pPr>
      <a:lvl2pPr marL="313502" algn="l" defTabSz="627004" rtl="0" eaLnBrk="1" latinLnBrk="0" hangingPunct="1">
        <a:defRPr sz="1200" kern="1200">
          <a:solidFill>
            <a:schemeClr val="tx1"/>
          </a:solidFill>
          <a:latin typeface="+mn-lt"/>
          <a:ea typeface="+mn-ea"/>
          <a:cs typeface="+mn-cs"/>
        </a:defRPr>
      </a:lvl2pPr>
      <a:lvl3pPr marL="627004" algn="l" defTabSz="627004" rtl="0" eaLnBrk="1" latinLnBrk="0" hangingPunct="1">
        <a:defRPr sz="1200" kern="1200">
          <a:solidFill>
            <a:schemeClr val="tx1"/>
          </a:solidFill>
          <a:latin typeface="+mn-lt"/>
          <a:ea typeface="+mn-ea"/>
          <a:cs typeface="+mn-cs"/>
        </a:defRPr>
      </a:lvl3pPr>
      <a:lvl4pPr marL="940506" algn="l" defTabSz="627004" rtl="0" eaLnBrk="1" latinLnBrk="0" hangingPunct="1">
        <a:defRPr sz="1200" kern="1200">
          <a:solidFill>
            <a:schemeClr val="tx1"/>
          </a:solidFill>
          <a:latin typeface="+mn-lt"/>
          <a:ea typeface="+mn-ea"/>
          <a:cs typeface="+mn-cs"/>
        </a:defRPr>
      </a:lvl4pPr>
      <a:lvl5pPr marL="1254008" algn="l" defTabSz="627004" rtl="0" eaLnBrk="1" latinLnBrk="0" hangingPunct="1">
        <a:defRPr sz="1200" kern="1200">
          <a:solidFill>
            <a:schemeClr val="tx1"/>
          </a:solidFill>
          <a:latin typeface="+mn-lt"/>
          <a:ea typeface="+mn-ea"/>
          <a:cs typeface="+mn-cs"/>
        </a:defRPr>
      </a:lvl5pPr>
      <a:lvl6pPr marL="1567510" algn="l" defTabSz="627004" rtl="0" eaLnBrk="1" latinLnBrk="0" hangingPunct="1">
        <a:defRPr sz="1200" kern="1200">
          <a:solidFill>
            <a:schemeClr val="tx1"/>
          </a:solidFill>
          <a:latin typeface="+mn-lt"/>
          <a:ea typeface="+mn-ea"/>
          <a:cs typeface="+mn-cs"/>
        </a:defRPr>
      </a:lvl6pPr>
      <a:lvl7pPr marL="1881012" algn="l" defTabSz="627004" rtl="0" eaLnBrk="1" latinLnBrk="0" hangingPunct="1">
        <a:defRPr sz="1200" kern="1200">
          <a:solidFill>
            <a:schemeClr val="tx1"/>
          </a:solidFill>
          <a:latin typeface="+mn-lt"/>
          <a:ea typeface="+mn-ea"/>
          <a:cs typeface="+mn-cs"/>
        </a:defRPr>
      </a:lvl7pPr>
      <a:lvl8pPr marL="2194514" algn="l" defTabSz="627004" rtl="0" eaLnBrk="1" latinLnBrk="0" hangingPunct="1">
        <a:defRPr sz="1200" kern="1200">
          <a:solidFill>
            <a:schemeClr val="tx1"/>
          </a:solidFill>
          <a:latin typeface="+mn-lt"/>
          <a:ea typeface="+mn-ea"/>
          <a:cs typeface="+mn-cs"/>
        </a:defRPr>
      </a:lvl8pPr>
      <a:lvl9pPr marL="2508016" algn="l" defTabSz="627004"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png"/><Relationship Id="rId5" Type="http://schemas.openxmlformats.org/officeDocument/2006/relationships/image" Target="../media/image35.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200400"/>
            <a:ext cx="5440680" cy="609600"/>
          </a:xfrm>
        </p:spPr>
        <p:txBody>
          <a:bodyPr>
            <a:noAutofit/>
          </a:bodyPr>
          <a:lstStyle/>
          <a:p>
            <a:r>
              <a:rPr lang="en-US" sz="3600" dirty="0" smtClean="0">
                <a:solidFill>
                  <a:schemeClr val="bg1">
                    <a:lumMod val="95000"/>
                  </a:schemeClr>
                </a:solidFill>
              </a:rPr>
              <a:t>Der </a:t>
            </a:r>
            <a:r>
              <a:rPr lang="en-US" sz="3600" dirty="0" err="1" smtClean="0">
                <a:solidFill>
                  <a:schemeClr val="bg1">
                    <a:lumMod val="95000"/>
                  </a:schemeClr>
                </a:solidFill>
              </a:rPr>
              <a:t>Chronische</a:t>
            </a:r>
            <a:r>
              <a:rPr lang="en-US" sz="3600" dirty="0" smtClean="0">
                <a:solidFill>
                  <a:schemeClr val="bg1">
                    <a:lumMod val="95000"/>
                  </a:schemeClr>
                </a:solidFill>
              </a:rPr>
              <a:t> </a:t>
            </a:r>
            <a:r>
              <a:rPr lang="en-US" sz="3600" dirty="0" err="1" smtClean="0">
                <a:solidFill>
                  <a:schemeClr val="bg1">
                    <a:lumMod val="95000"/>
                  </a:schemeClr>
                </a:solidFill>
              </a:rPr>
              <a:t>Schmerz</a:t>
            </a:r>
            <a:endParaRPr lang="en-US" sz="3600" dirty="0">
              <a:solidFill>
                <a:schemeClr val="bg1">
                  <a:lumMod val="95000"/>
                </a:schemeClr>
              </a:solidFill>
            </a:endParaRPr>
          </a:p>
        </p:txBody>
      </p:sp>
      <p:sp>
        <p:nvSpPr>
          <p:cNvPr id="3" name="Subtitle 2"/>
          <p:cNvSpPr>
            <a:spLocks noGrp="1"/>
          </p:cNvSpPr>
          <p:nvPr>
            <p:ph type="subTitle" idx="1"/>
          </p:nvPr>
        </p:nvSpPr>
        <p:spPr>
          <a:xfrm>
            <a:off x="990600" y="3657600"/>
            <a:ext cx="4480560" cy="482600"/>
          </a:xfrm>
        </p:spPr>
        <p:txBody>
          <a:bodyPr/>
          <a:lstStyle/>
          <a:p>
            <a:r>
              <a:rPr lang="en-US" dirty="0" err="1">
                <a:solidFill>
                  <a:srgbClr val="BFBFBF"/>
                </a:solidFill>
              </a:rPr>
              <a:t>k</a:t>
            </a:r>
            <a:r>
              <a:rPr lang="en-US" dirty="0" err="1" smtClean="0">
                <a:solidFill>
                  <a:srgbClr val="BFBFBF"/>
                </a:solidFill>
              </a:rPr>
              <a:t>linische</a:t>
            </a:r>
            <a:r>
              <a:rPr lang="en-US" dirty="0" smtClean="0">
                <a:solidFill>
                  <a:srgbClr val="BFBFBF"/>
                </a:solidFill>
              </a:rPr>
              <a:t> </a:t>
            </a:r>
            <a:r>
              <a:rPr lang="en-US" dirty="0" err="1" smtClean="0">
                <a:solidFill>
                  <a:srgbClr val="BFBFBF"/>
                </a:solidFill>
              </a:rPr>
              <a:t>Psychoneuroimmunologie</a:t>
            </a:r>
            <a:endParaRPr lang="en-US" dirty="0">
              <a:solidFill>
                <a:srgbClr val="BFBFBF"/>
              </a:solidFill>
            </a:endParaRPr>
          </a:p>
        </p:txBody>
      </p:sp>
      <p:sp>
        <p:nvSpPr>
          <p:cNvPr id="5" name="Datumsplatzhalter 4"/>
          <p:cNvSpPr>
            <a:spLocks noGrp="1"/>
          </p:cNvSpPr>
          <p:nvPr>
            <p:ph type="dt" sz="half" idx="10"/>
          </p:nvPr>
        </p:nvSpPr>
        <p:spPr/>
        <p:txBody>
          <a:bodyPr/>
          <a:lstStyle/>
          <a:p>
            <a:fld id="{18DFC959-8596-FF40-9FA4-59E815DCD2DA}" type="datetime1">
              <a:rPr lang="de-CH" smtClean="0">
                <a:solidFill>
                  <a:srgbClr val="BFBFBF"/>
                </a:solidFill>
              </a:rPr>
              <a:t>3/13/15</a:t>
            </a:fld>
            <a:endParaRPr lang="en-US" dirty="0">
              <a:solidFill>
                <a:srgbClr val="BFBFBF"/>
              </a:solidFill>
            </a:endParaRPr>
          </a:p>
        </p:txBody>
      </p:sp>
      <p:sp>
        <p:nvSpPr>
          <p:cNvPr id="6" name="Fußzeilenplatzhalter 5"/>
          <p:cNvSpPr>
            <a:spLocks noGrp="1"/>
          </p:cNvSpPr>
          <p:nvPr>
            <p:ph type="ftr" sz="quarter" idx="11"/>
          </p:nvPr>
        </p:nvSpPr>
        <p:spPr>
          <a:xfrm>
            <a:off x="1219200" y="4237567"/>
            <a:ext cx="40386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7" name="Foliennummernplatzhalter 6"/>
          <p:cNvSpPr>
            <a:spLocks noGrp="1"/>
          </p:cNvSpPr>
          <p:nvPr>
            <p:ph type="sldNum" sz="quarter" idx="12"/>
          </p:nvPr>
        </p:nvSpPr>
        <p:spPr/>
        <p:txBody>
          <a:bodyPr/>
          <a:lstStyle/>
          <a:p>
            <a:fld id="{B6F15528-21DE-4FAA-801E-634DDDAF4B2B}" type="slidenum">
              <a:rPr lang="en-US" smtClean="0">
                <a:solidFill>
                  <a:srgbClr val="BFBFBF"/>
                </a:solidFill>
              </a:rPr>
              <a:pPr/>
              <a:t>1</a:t>
            </a:fld>
            <a:endParaRPr lang="en-US">
              <a:solidFill>
                <a:srgbClr val="BFBFBF"/>
              </a:solidFill>
            </a:endParaRPr>
          </a:p>
        </p:txBody>
      </p:sp>
    </p:spTree>
    <p:extLst>
      <p:ext uri="{BB962C8B-B14F-4D97-AF65-F5344CB8AC3E}">
        <p14:creationId xmlns:p14="http://schemas.microsoft.com/office/powerpoint/2010/main" val="27657780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10</a:t>
            </a:fld>
            <a:endParaRPr lang="en-US">
              <a:solidFill>
                <a:srgbClr val="BFBFBF"/>
              </a:solidFill>
            </a:endParaRPr>
          </a:p>
        </p:txBody>
      </p:sp>
      <p:sp>
        <p:nvSpPr>
          <p:cNvPr id="6" name="Textfeld 5"/>
          <p:cNvSpPr txBox="1"/>
          <p:nvPr/>
        </p:nvSpPr>
        <p:spPr>
          <a:xfrm>
            <a:off x="304800" y="990600"/>
            <a:ext cx="4419600" cy="430887"/>
          </a:xfrm>
          <a:prstGeom prst="rect">
            <a:avLst/>
          </a:prstGeom>
          <a:noFill/>
        </p:spPr>
        <p:txBody>
          <a:bodyPr wrap="square" rtlCol="0">
            <a:spAutoFit/>
          </a:bodyPr>
          <a:lstStyle/>
          <a:p>
            <a:r>
              <a:rPr lang="de-DE" sz="1100" b="1" dirty="0" smtClean="0">
                <a:latin typeface="Verdana"/>
                <a:cs typeface="Verdana"/>
              </a:rPr>
              <a:t>Die Gabe des Vergessens: </a:t>
            </a:r>
            <a:r>
              <a:rPr lang="de-DE" sz="1100" b="1" dirty="0" err="1" smtClean="0">
                <a:latin typeface="Verdana"/>
                <a:cs typeface="Verdana"/>
              </a:rPr>
              <a:t>long</a:t>
            </a:r>
            <a:r>
              <a:rPr lang="de-DE" sz="1100" b="1" dirty="0" smtClean="0">
                <a:latin typeface="Verdana"/>
                <a:cs typeface="Verdana"/>
              </a:rPr>
              <a:t>-term-depression</a:t>
            </a:r>
          </a:p>
          <a:p>
            <a:r>
              <a:rPr lang="de-DE" sz="1100" b="1" dirty="0" smtClean="0">
                <a:latin typeface="Verdana"/>
                <a:cs typeface="Verdana"/>
              </a:rPr>
              <a:t>(LTD)</a:t>
            </a:r>
            <a:endParaRPr lang="de-DE" sz="1100" b="1" dirty="0">
              <a:latin typeface="Verdana"/>
              <a:cs typeface="Verdana"/>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Die Schmerzmatrix?</a:t>
            </a:r>
            <a:endParaRPr lang="en-US" sz="1800" dirty="0">
              <a:latin typeface="Verdana"/>
              <a:cs typeface="Verdana"/>
            </a:endParaRPr>
          </a:p>
        </p:txBody>
      </p:sp>
      <p:pic>
        <p:nvPicPr>
          <p:cNvPr id="2" name="Bild 1"/>
          <p:cNvPicPr>
            <a:picLocks noChangeAspect="1"/>
          </p:cNvPicPr>
          <p:nvPr/>
        </p:nvPicPr>
        <p:blipFill>
          <a:blip r:embed="rId2"/>
          <a:stretch>
            <a:fillRect/>
          </a:stretch>
        </p:blipFill>
        <p:spPr>
          <a:xfrm>
            <a:off x="381000" y="1600200"/>
            <a:ext cx="3703900" cy="2286000"/>
          </a:xfrm>
          <a:prstGeom prst="rect">
            <a:avLst/>
          </a:prstGeom>
        </p:spPr>
      </p:pic>
      <p:sp>
        <p:nvSpPr>
          <p:cNvPr id="11" name="Textfeld 10"/>
          <p:cNvSpPr txBox="1"/>
          <p:nvPr/>
        </p:nvSpPr>
        <p:spPr>
          <a:xfrm>
            <a:off x="76200" y="4038600"/>
            <a:ext cx="4370071" cy="246221"/>
          </a:xfrm>
          <a:prstGeom prst="rect">
            <a:avLst/>
          </a:prstGeom>
          <a:noFill/>
        </p:spPr>
        <p:txBody>
          <a:bodyPr wrap="square" rtlCol="0">
            <a:spAutoFit/>
          </a:bodyPr>
          <a:lstStyle/>
          <a:p>
            <a:r>
              <a:rPr lang="de-DE" sz="1000" dirty="0" smtClean="0"/>
              <a:t>Sheng, M.(2013) Phil. Trans. R. </a:t>
            </a:r>
            <a:r>
              <a:rPr lang="de-DE" sz="1000" dirty="0" err="1" smtClean="0"/>
              <a:t>Soc</a:t>
            </a:r>
            <a:r>
              <a:rPr lang="de-DE" sz="1000" dirty="0" smtClean="0"/>
              <a:t> B </a:t>
            </a:r>
            <a:endParaRPr lang="de-DE" sz="1000" dirty="0"/>
          </a:p>
        </p:txBody>
      </p:sp>
      <p:sp>
        <p:nvSpPr>
          <p:cNvPr id="12" name="Rechteck 11"/>
          <p:cNvSpPr/>
          <p:nvPr/>
        </p:nvSpPr>
        <p:spPr>
          <a:xfrm>
            <a:off x="4267200" y="1295400"/>
            <a:ext cx="2133600" cy="1200329"/>
          </a:xfrm>
          <a:prstGeom prst="rect">
            <a:avLst/>
          </a:prstGeom>
        </p:spPr>
        <p:txBody>
          <a:bodyPr wrap="square">
            <a:spAutoFit/>
          </a:bodyPr>
          <a:lstStyle/>
          <a:p>
            <a:pPr marL="171450" indent="-171450">
              <a:buFont typeface="Arial"/>
              <a:buChar char="•"/>
            </a:pPr>
            <a:r>
              <a:rPr lang="de-DE" dirty="0" smtClean="0"/>
              <a:t>LTD</a:t>
            </a:r>
          </a:p>
          <a:p>
            <a:pPr marL="171450" indent="-171450">
              <a:buFont typeface="Arial"/>
              <a:buChar char="•"/>
            </a:pPr>
            <a:endParaRPr lang="de-DE" dirty="0"/>
          </a:p>
          <a:p>
            <a:pPr marL="171450" indent="-171450">
              <a:buFont typeface="Arial"/>
              <a:buChar char="•"/>
            </a:pPr>
            <a:r>
              <a:rPr lang="de-DE" dirty="0" smtClean="0"/>
              <a:t>Ca2+ Aktivierung am Mitochondrium</a:t>
            </a:r>
          </a:p>
          <a:p>
            <a:pPr marL="171450" indent="-171450">
              <a:buFont typeface="Arial"/>
              <a:buChar char="•"/>
            </a:pPr>
            <a:endParaRPr lang="de-DE" dirty="0"/>
          </a:p>
          <a:p>
            <a:pPr marL="171450" indent="-171450">
              <a:buFont typeface="Arial"/>
              <a:buChar char="•"/>
            </a:pPr>
            <a:r>
              <a:rPr lang="de-DE" dirty="0" err="1" smtClean="0"/>
              <a:t>Endocystose</a:t>
            </a:r>
            <a:r>
              <a:rPr lang="de-DE" dirty="0" smtClean="0"/>
              <a:t> AMPAs</a:t>
            </a:r>
            <a:endParaRPr lang="de-DE" dirty="0"/>
          </a:p>
        </p:txBody>
      </p:sp>
    </p:spTree>
    <p:extLst>
      <p:ext uri="{BB962C8B-B14F-4D97-AF65-F5344CB8AC3E}">
        <p14:creationId xmlns:p14="http://schemas.microsoft.com/office/powerpoint/2010/main" val="34693037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11</a:t>
            </a:fld>
            <a:endParaRPr lang="en-US">
              <a:solidFill>
                <a:srgbClr val="BFBFBF"/>
              </a:solidFill>
            </a:endParaRPr>
          </a:p>
        </p:txBody>
      </p:sp>
      <p:sp>
        <p:nvSpPr>
          <p:cNvPr id="6" name="Textfeld 5"/>
          <p:cNvSpPr txBox="1"/>
          <p:nvPr/>
        </p:nvSpPr>
        <p:spPr>
          <a:xfrm rot="16200000">
            <a:off x="-84294" y="2406367"/>
            <a:ext cx="2913381" cy="276999"/>
          </a:xfrm>
          <a:prstGeom prst="rect">
            <a:avLst/>
          </a:prstGeom>
          <a:noFill/>
          <a:ln>
            <a:solidFill>
              <a:schemeClr val="tx1"/>
            </a:solidFill>
          </a:ln>
        </p:spPr>
        <p:txBody>
          <a:bodyPr wrap="square" rtlCol="0">
            <a:spAutoFit/>
          </a:bodyPr>
          <a:lstStyle/>
          <a:p>
            <a:pPr algn="ctr"/>
            <a:r>
              <a:rPr lang="de-DE" b="1" dirty="0" smtClean="0">
                <a:latin typeface="Verdana"/>
                <a:cs typeface="Verdana"/>
              </a:rPr>
              <a:t>Neuronaler Darwinismus</a:t>
            </a:r>
            <a:endParaRPr lang="de-DE" b="1" dirty="0">
              <a:latin typeface="Verdana"/>
              <a:cs typeface="Verdana"/>
            </a:endParaRPr>
          </a:p>
        </p:txBody>
      </p:sp>
      <p:sp>
        <p:nvSpPr>
          <p:cNvPr id="10" name="Textfeld 9"/>
          <p:cNvSpPr txBox="1"/>
          <p:nvPr/>
        </p:nvSpPr>
        <p:spPr>
          <a:xfrm>
            <a:off x="2362200" y="2057400"/>
            <a:ext cx="3137487" cy="276999"/>
          </a:xfrm>
          <a:prstGeom prst="rect">
            <a:avLst/>
          </a:prstGeom>
          <a:noFill/>
        </p:spPr>
        <p:txBody>
          <a:bodyPr wrap="square" rtlCol="0">
            <a:spAutoFit/>
          </a:bodyPr>
          <a:lstStyle/>
          <a:p>
            <a:r>
              <a:rPr lang="de-DE" dirty="0" smtClean="0">
                <a:latin typeface="Verdana"/>
                <a:cs typeface="Verdana"/>
              </a:rPr>
              <a:t>Modulation</a:t>
            </a:r>
            <a:endParaRPr lang="de-DE" dirty="0">
              <a:latin typeface="Verdana"/>
              <a:cs typeface="Verdana"/>
            </a:endParaRPr>
          </a:p>
        </p:txBody>
      </p:sp>
      <p:sp>
        <p:nvSpPr>
          <p:cNvPr id="11" name="Textfeld 10"/>
          <p:cNvSpPr txBox="1"/>
          <p:nvPr/>
        </p:nvSpPr>
        <p:spPr>
          <a:xfrm>
            <a:off x="2362200" y="1369474"/>
            <a:ext cx="3286891" cy="276999"/>
          </a:xfrm>
          <a:prstGeom prst="rect">
            <a:avLst/>
          </a:prstGeom>
          <a:noFill/>
        </p:spPr>
        <p:txBody>
          <a:bodyPr wrap="square" rtlCol="0">
            <a:spAutoFit/>
          </a:bodyPr>
          <a:lstStyle/>
          <a:p>
            <a:r>
              <a:rPr lang="de-DE" dirty="0" smtClean="0">
                <a:latin typeface="Verdana"/>
                <a:cs typeface="Verdana"/>
              </a:rPr>
              <a:t>Entstehung neuer Verbindungen</a:t>
            </a:r>
            <a:endParaRPr lang="de-DE" dirty="0">
              <a:latin typeface="Verdana"/>
              <a:cs typeface="Verdana"/>
            </a:endParaRPr>
          </a:p>
        </p:txBody>
      </p:sp>
      <p:sp>
        <p:nvSpPr>
          <p:cNvPr id="12" name="Textfeld 11"/>
          <p:cNvSpPr txBox="1"/>
          <p:nvPr/>
        </p:nvSpPr>
        <p:spPr>
          <a:xfrm>
            <a:off x="2362200" y="2713997"/>
            <a:ext cx="3454970" cy="276999"/>
          </a:xfrm>
          <a:prstGeom prst="rect">
            <a:avLst/>
          </a:prstGeom>
          <a:noFill/>
        </p:spPr>
        <p:txBody>
          <a:bodyPr wrap="square" rtlCol="0">
            <a:spAutoFit/>
          </a:bodyPr>
          <a:lstStyle/>
          <a:p>
            <a:r>
              <a:rPr lang="de-DE" dirty="0" smtClean="0">
                <a:latin typeface="Verdana"/>
                <a:cs typeface="Verdana"/>
              </a:rPr>
              <a:t>Konsolidierung von Verbindungen</a:t>
            </a:r>
            <a:endParaRPr lang="de-DE" dirty="0">
              <a:latin typeface="Verdana"/>
              <a:cs typeface="Verdana"/>
            </a:endParaRPr>
          </a:p>
        </p:txBody>
      </p:sp>
      <p:cxnSp>
        <p:nvCxnSpPr>
          <p:cNvPr id="13" name="Gerade Verbindung mit Pfeil 12"/>
          <p:cNvCxnSpPr/>
          <p:nvPr/>
        </p:nvCxnSpPr>
        <p:spPr>
          <a:xfrm>
            <a:off x="1572453" y="1551131"/>
            <a:ext cx="789747" cy="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a:off x="1572453" y="2245075"/>
            <a:ext cx="789747" cy="0"/>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cxnSp>
        <p:nvCxnSpPr>
          <p:cNvPr id="15" name="Gerade Verbindung mit Pfeil 14"/>
          <p:cNvCxnSpPr/>
          <p:nvPr/>
        </p:nvCxnSpPr>
        <p:spPr>
          <a:xfrm>
            <a:off x="1572453" y="2898663"/>
            <a:ext cx="789747" cy="0"/>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2362201" y="3429000"/>
            <a:ext cx="3124200" cy="276999"/>
          </a:xfrm>
          <a:prstGeom prst="rect">
            <a:avLst/>
          </a:prstGeom>
          <a:noFill/>
        </p:spPr>
        <p:txBody>
          <a:bodyPr wrap="square" rtlCol="0">
            <a:spAutoFit/>
          </a:bodyPr>
          <a:lstStyle/>
          <a:p>
            <a:r>
              <a:rPr lang="de-DE" dirty="0" smtClean="0">
                <a:latin typeface="Verdana"/>
                <a:cs typeface="Verdana"/>
              </a:rPr>
              <a:t>Abbau nicht benötigter Verbindungen</a:t>
            </a:r>
            <a:endParaRPr lang="de-DE" dirty="0">
              <a:latin typeface="Verdana"/>
              <a:cs typeface="Verdana"/>
            </a:endParaRPr>
          </a:p>
        </p:txBody>
      </p:sp>
      <p:cxnSp>
        <p:nvCxnSpPr>
          <p:cNvPr id="17" name="Gerade Verbindung mit Pfeil 16"/>
          <p:cNvCxnSpPr/>
          <p:nvPr/>
        </p:nvCxnSpPr>
        <p:spPr>
          <a:xfrm>
            <a:off x="1572453" y="3583428"/>
            <a:ext cx="789747" cy="0"/>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18"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Die Schmerzmatrix?</a:t>
            </a:r>
            <a:endParaRPr lang="en-US" sz="1800" dirty="0">
              <a:latin typeface="Verdana"/>
              <a:cs typeface="Verdana"/>
            </a:endParaRPr>
          </a:p>
        </p:txBody>
      </p:sp>
    </p:spTree>
    <p:extLst>
      <p:ext uri="{BB962C8B-B14F-4D97-AF65-F5344CB8AC3E}">
        <p14:creationId xmlns:p14="http://schemas.microsoft.com/office/powerpoint/2010/main" val="25006098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12</a:t>
            </a:fld>
            <a:endParaRPr lang="en-US">
              <a:solidFill>
                <a:srgbClr val="BFBFBF"/>
              </a:solidFill>
            </a:endParaRPr>
          </a:p>
        </p:txBody>
      </p:sp>
      <p:pic>
        <p:nvPicPr>
          <p:cNvPr id="6" name="Bild 5"/>
          <p:cNvPicPr>
            <a:picLocks noChangeAspect="1"/>
          </p:cNvPicPr>
          <p:nvPr/>
        </p:nvPicPr>
        <p:blipFill>
          <a:blip r:embed="rId2"/>
          <a:stretch>
            <a:fillRect/>
          </a:stretch>
        </p:blipFill>
        <p:spPr>
          <a:xfrm>
            <a:off x="685800" y="1066800"/>
            <a:ext cx="2305691" cy="2931441"/>
          </a:xfrm>
          <a:prstGeom prst="rect">
            <a:avLst/>
          </a:prstGeom>
        </p:spPr>
      </p:pic>
      <p:pic>
        <p:nvPicPr>
          <p:cNvPr id="10" name="Bild 9"/>
          <p:cNvPicPr>
            <a:picLocks noChangeAspect="1"/>
          </p:cNvPicPr>
          <p:nvPr/>
        </p:nvPicPr>
        <p:blipFill>
          <a:blip r:embed="rId3"/>
          <a:stretch>
            <a:fillRect/>
          </a:stretch>
        </p:blipFill>
        <p:spPr>
          <a:xfrm>
            <a:off x="3200400" y="1981200"/>
            <a:ext cx="2152227" cy="2020871"/>
          </a:xfrm>
          <a:prstGeom prst="rect">
            <a:avLst/>
          </a:prstGeom>
        </p:spPr>
      </p:pic>
      <p:sp>
        <p:nvSpPr>
          <p:cNvPr id="3" name="Textfeld 2"/>
          <p:cNvSpPr txBox="1"/>
          <p:nvPr/>
        </p:nvSpPr>
        <p:spPr>
          <a:xfrm>
            <a:off x="3124200" y="1066800"/>
            <a:ext cx="2743200" cy="276999"/>
          </a:xfrm>
          <a:prstGeom prst="rect">
            <a:avLst/>
          </a:prstGeom>
          <a:noFill/>
        </p:spPr>
        <p:txBody>
          <a:bodyPr wrap="square" rtlCol="0">
            <a:spAutoFit/>
          </a:bodyPr>
          <a:lstStyle/>
          <a:p>
            <a:r>
              <a:rPr lang="de-DE" dirty="0" smtClean="0">
                <a:latin typeface="Verdana"/>
                <a:cs typeface="Verdana"/>
              </a:rPr>
              <a:t>somatosensorischer Neocortex</a:t>
            </a:r>
            <a:endParaRPr lang="de-DE" dirty="0">
              <a:latin typeface="Verdana"/>
              <a:cs typeface="Verdana"/>
            </a:endParaRPr>
          </a:p>
        </p:txBody>
      </p:sp>
      <p:sp>
        <p:nvSpPr>
          <p:cNvPr id="11"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Die Schmerzmatrix?</a:t>
            </a:r>
            <a:endParaRPr lang="en-US" sz="1800" dirty="0">
              <a:latin typeface="Verdana"/>
              <a:cs typeface="Verdana"/>
            </a:endParaRPr>
          </a:p>
        </p:txBody>
      </p:sp>
    </p:spTree>
    <p:extLst>
      <p:ext uri="{BB962C8B-B14F-4D97-AF65-F5344CB8AC3E}">
        <p14:creationId xmlns:p14="http://schemas.microsoft.com/office/powerpoint/2010/main" val="319042581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3/14/15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13</a:t>
            </a:fld>
            <a:endParaRPr lang="en-US">
              <a:solidFill>
                <a:srgbClr val="BFBFBF"/>
              </a:solidFill>
            </a:endParaRPr>
          </a:p>
        </p:txBody>
      </p:sp>
      <p:sp>
        <p:nvSpPr>
          <p:cNvPr id="2" name="Textfeld 1"/>
          <p:cNvSpPr txBox="1"/>
          <p:nvPr/>
        </p:nvSpPr>
        <p:spPr>
          <a:xfrm>
            <a:off x="609600" y="1066800"/>
            <a:ext cx="1143000" cy="553998"/>
          </a:xfrm>
          <a:prstGeom prst="rect">
            <a:avLst/>
          </a:prstGeom>
          <a:noFill/>
        </p:spPr>
        <p:txBody>
          <a:bodyPr wrap="square" rtlCol="0">
            <a:spAutoFit/>
          </a:bodyPr>
          <a:lstStyle/>
          <a:p>
            <a:pPr algn="ctr"/>
            <a:r>
              <a:rPr lang="de-DE" sz="1000" dirty="0"/>
              <a:t>s</a:t>
            </a:r>
            <a:r>
              <a:rPr lang="de-DE" sz="1000" dirty="0" smtClean="0"/>
              <a:t>chnelles Lernen von flexiblen Verknüpfungen</a:t>
            </a:r>
            <a:endParaRPr lang="de-DE" sz="1000" dirty="0"/>
          </a:p>
        </p:txBody>
      </p:sp>
      <p:sp>
        <p:nvSpPr>
          <p:cNvPr id="12" name="Textfeld 11"/>
          <p:cNvSpPr txBox="1"/>
          <p:nvPr/>
        </p:nvSpPr>
        <p:spPr>
          <a:xfrm>
            <a:off x="2438400" y="1066800"/>
            <a:ext cx="1143000" cy="553998"/>
          </a:xfrm>
          <a:prstGeom prst="rect">
            <a:avLst/>
          </a:prstGeom>
          <a:noFill/>
        </p:spPr>
        <p:txBody>
          <a:bodyPr wrap="square" rtlCol="0">
            <a:spAutoFit/>
          </a:bodyPr>
          <a:lstStyle/>
          <a:p>
            <a:pPr algn="ctr"/>
            <a:r>
              <a:rPr lang="de-DE" sz="1000" dirty="0" smtClean="0"/>
              <a:t>langsames Lernen von rigiden Verknüpfungen</a:t>
            </a:r>
            <a:endParaRPr lang="de-DE" sz="1000" dirty="0"/>
          </a:p>
        </p:txBody>
      </p:sp>
      <p:sp>
        <p:nvSpPr>
          <p:cNvPr id="13" name="Textfeld 12"/>
          <p:cNvSpPr txBox="1"/>
          <p:nvPr/>
        </p:nvSpPr>
        <p:spPr>
          <a:xfrm>
            <a:off x="4495800" y="1066800"/>
            <a:ext cx="1295400" cy="553998"/>
          </a:xfrm>
          <a:prstGeom prst="rect">
            <a:avLst/>
          </a:prstGeom>
          <a:noFill/>
        </p:spPr>
        <p:txBody>
          <a:bodyPr wrap="square" rtlCol="0">
            <a:spAutoFit/>
          </a:bodyPr>
          <a:lstStyle/>
          <a:p>
            <a:pPr algn="ctr"/>
            <a:r>
              <a:rPr lang="de-DE" sz="1000" dirty="0"/>
              <a:t>s</a:t>
            </a:r>
            <a:r>
              <a:rPr lang="de-DE" sz="1000" dirty="0" smtClean="0"/>
              <a:t>chnelles Lernen </a:t>
            </a:r>
          </a:p>
          <a:p>
            <a:pPr algn="ctr"/>
            <a:r>
              <a:rPr lang="de-DE" sz="1000" dirty="0" smtClean="0"/>
              <a:t>von Einzelinformationen</a:t>
            </a:r>
            <a:endParaRPr lang="de-DE" sz="1000" dirty="0"/>
          </a:p>
        </p:txBody>
      </p:sp>
      <p:sp>
        <p:nvSpPr>
          <p:cNvPr id="14" name="Textfeld 13"/>
          <p:cNvSpPr txBox="1"/>
          <p:nvPr/>
        </p:nvSpPr>
        <p:spPr>
          <a:xfrm>
            <a:off x="533400" y="1676400"/>
            <a:ext cx="609600" cy="338554"/>
          </a:xfrm>
          <a:prstGeom prst="rect">
            <a:avLst/>
          </a:prstGeom>
          <a:solidFill>
            <a:srgbClr val="D4D43D"/>
          </a:solidFill>
        </p:spPr>
        <p:txBody>
          <a:bodyPr wrap="square" rtlCol="0">
            <a:spAutoFit/>
          </a:bodyPr>
          <a:lstStyle/>
          <a:p>
            <a:pPr algn="ctr"/>
            <a:r>
              <a:rPr lang="de-DE" sz="800" dirty="0" smtClean="0">
                <a:latin typeface="Verdana"/>
                <a:cs typeface="Verdana"/>
              </a:rPr>
              <a:t>Hippo-campus</a:t>
            </a:r>
            <a:endParaRPr lang="de-DE" sz="800" dirty="0">
              <a:latin typeface="Verdana"/>
              <a:cs typeface="Verdana"/>
            </a:endParaRPr>
          </a:p>
        </p:txBody>
      </p:sp>
      <p:sp>
        <p:nvSpPr>
          <p:cNvPr id="17" name="Textfeld 16"/>
          <p:cNvSpPr txBox="1"/>
          <p:nvPr/>
        </p:nvSpPr>
        <p:spPr>
          <a:xfrm>
            <a:off x="1143000" y="1676400"/>
            <a:ext cx="609600" cy="338554"/>
          </a:xfrm>
          <a:prstGeom prst="rect">
            <a:avLst/>
          </a:prstGeom>
          <a:solidFill>
            <a:srgbClr val="95B3D7"/>
          </a:solidFill>
        </p:spPr>
        <p:txBody>
          <a:bodyPr wrap="square" rtlCol="0">
            <a:spAutoFit/>
          </a:bodyPr>
          <a:lstStyle/>
          <a:p>
            <a:pPr algn="ctr"/>
            <a:r>
              <a:rPr lang="de-DE" sz="800" dirty="0" smtClean="0">
                <a:latin typeface="Verdana"/>
                <a:cs typeface="Verdana"/>
              </a:rPr>
              <a:t>Neo-kortex</a:t>
            </a:r>
            <a:endParaRPr lang="de-DE" sz="800" dirty="0">
              <a:latin typeface="Verdana"/>
              <a:cs typeface="Verdana"/>
            </a:endParaRPr>
          </a:p>
        </p:txBody>
      </p:sp>
      <p:sp>
        <p:nvSpPr>
          <p:cNvPr id="18" name="Textfeld 17"/>
          <p:cNvSpPr txBox="1"/>
          <p:nvPr/>
        </p:nvSpPr>
        <p:spPr>
          <a:xfrm>
            <a:off x="2057400" y="1676400"/>
            <a:ext cx="609600" cy="338554"/>
          </a:xfrm>
          <a:prstGeom prst="rect">
            <a:avLst/>
          </a:prstGeom>
          <a:solidFill>
            <a:srgbClr val="95B3D7"/>
          </a:solidFill>
        </p:spPr>
        <p:txBody>
          <a:bodyPr wrap="square" rtlCol="0">
            <a:spAutoFit/>
          </a:bodyPr>
          <a:lstStyle/>
          <a:p>
            <a:pPr algn="ctr"/>
            <a:r>
              <a:rPr lang="de-DE" sz="800" dirty="0" smtClean="0">
                <a:latin typeface="Verdana"/>
                <a:cs typeface="Verdana"/>
              </a:rPr>
              <a:t>Neo-kortex</a:t>
            </a:r>
            <a:endParaRPr lang="de-DE" sz="800" dirty="0">
              <a:latin typeface="Verdana"/>
              <a:cs typeface="Verdana"/>
            </a:endParaRPr>
          </a:p>
        </p:txBody>
      </p:sp>
      <p:sp>
        <p:nvSpPr>
          <p:cNvPr id="19" name="Textfeld 18"/>
          <p:cNvSpPr txBox="1"/>
          <p:nvPr/>
        </p:nvSpPr>
        <p:spPr>
          <a:xfrm>
            <a:off x="2667000" y="1676400"/>
            <a:ext cx="685800" cy="338554"/>
          </a:xfrm>
          <a:prstGeom prst="rect">
            <a:avLst/>
          </a:prstGeom>
          <a:solidFill>
            <a:schemeClr val="accent4">
              <a:lumMod val="60000"/>
              <a:lumOff val="40000"/>
            </a:schemeClr>
          </a:solidFill>
        </p:spPr>
        <p:txBody>
          <a:bodyPr wrap="square" rtlCol="0">
            <a:spAutoFit/>
          </a:bodyPr>
          <a:lstStyle/>
          <a:p>
            <a:pPr algn="ctr"/>
            <a:r>
              <a:rPr lang="de-DE" sz="800" dirty="0" smtClean="0">
                <a:latin typeface="Verdana"/>
                <a:cs typeface="Verdana"/>
              </a:rPr>
              <a:t>Basal-ganglien</a:t>
            </a:r>
            <a:endParaRPr lang="de-DE" sz="800" dirty="0">
              <a:latin typeface="Verdana"/>
              <a:cs typeface="Verdana"/>
            </a:endParaRPr>
          </a:p>
        </p:txBody>
      </p:sp>
      <p:sp>
        <p:nvSpPr>
          <p:cNvPr id="20" name="Textfeld 19"/>
          <p:cNvSpPr txBox="1"/>
          <p:nvPr/>
        </p:nvSpPr>
        <p:spPr>
          <a:xfrm>
            <a:off x="3352800" y="1676400"/>
            <a:ext cx="609600" cy="338554"/>
          </a:xfrm>
          <a:prstGeom prst="rect">
            <a:avLst/>
          </a:prstGeom>
          <a:solidFill>
            <a:schemeClr val="accent3">
              <a:lumMod val="60000"/>
              <a:lumOff val="40000"/>
            </a:schemeClr>
          </a:solidFill>
        </p:spPr>
        <p:txBody>
          <a:bodyPr wrap="square" rtlCol="0">
            <a:spAutoFit/>
          </a:bodyPr>
          <a:lstStyle/>
          <a:p>
            <a:pPr algn="ctr"/>
            <a:r>
              <a:rPr lang="de-DE" sz="800" dirty="0" smtClean="0">
                <a:latin typeface="Verdana"/>
                <a:cs typeface="Verdana"/>
              </a:rPr>
              <a:t>Klein- hirn</a:t>
            </a:r>
            <a:endParaRPr lang="de-DE" sz="800" dirty="0">
              <a:latin typeface="Verdana"/>
              <a:cs typeface="Verdana"/>
            </a:endParaRPr>
          </a:p>
        </p:txBody>
      </p:sp>
      <p:sp>
        <p:nvSpPr>
          <p:cNvPr id="21" name="Textfeld 20"/>
          <p:cNvSpPr txBox="1"/>
          <p:nvPr/>
        </p:nvSpPr>
        <p:spPr>
          <a:xfrm>
            <a:off x="4267200" y="1676400"/>
            <a:ext cx="609600" cy="338554"/>
          </a:xfrm>
          <a:prstGeom prst="rect">
            <a:avLst/>
          </a:prstGeom>
          <a:solidFill>
            <a:srgbClr val="95B3D7"/>
          </a:solidFill>
        </p:spPr>
        <p:txBody>
          <a:bodyPr wrap="square" rtlCol="0">
            <a:spAutoFit/>
          </a:bodyPr>
          <a:lstStyle/>
          <a:p>
            <a:pPr algn="ctr"/>
            <a:r>
              <a:rPr lang="de-DE" sz="800" dirty="0" smtClean="0">
                <a:latin typeface="Verdana"/>
                <a:cs typeface="Verdana"/>
              </a:rPr>
              <a:t>Neo-kortex</a:t>
            </a:r>
            <a:endParaRPr lang="de-DE" sz="800" dirty="0">
              <a:latin typeface="Verdana"/>
              <a:cs typeface="Verdana"/>
            </a:endParaRPr>
          </a:p>
        </p:txBody>
      </p:sp>
      <p:sp>
        <p:nvSpPr>
          <p:cNvPr id="22" name="Textfeld 21"/>
          <p:cNvSpPr txBox="1"/>
          <p:nvPr/>
        </p:nvSpPr>
        <p:spPr>
          <a:xfrm>
            <a:off x="4876800" y="1676400"/>
            <a:ext cx="1143000" cy="338554"/>
          </a:xfrm>
          <a:prstGeom prst="rect">
            <a:avLst/>
          </a:prstGeom>
          <a:solidFill>
            <a:schemeClr val="accent4">
              <a:lumMod val="60000"/>
              <a:lumOff val="40000"/>
            </a:schemeClr>
          </a:solidFill>
        </p:spPr>
        <p:txBody>
          <a:bodyPr wrap="square" rtlCol="0">
            <a:spAutoFit/>
          </a:bodyPr>
          <a:lstStyle/>
          <a:p>
            <a:pPr algn="ctr"/>
            <a:r>
              <a:rPr lang="de-DE" sz="800" dirty="0" smtClean="0">
                <a:latin typeface="Verdana"/>
                <a:cs typeface="Verdana"/>
              </a:rPr>
              <a:t>Parahippocampale Windungen</a:t>
            </a:r>
            <a:endParaRPr lang="de-DE" sz="800" dirty="0">
              <a:latin typeface="Verdana"/>
              <a:cs typeface="Verdana"/>
            </a:endParaRPr>
          </a:p>
        </p:txBody>
      </p:sp>
      <p:sp>
        <p:nvSpPr>
          <p:cNvPr id="3" name="Geschweifte Klammer rechts 2"/>
          <p:cNvSpPr/>
          <p:nvPr/>
        </p:nvSpPr>
        <p:spPr>
          <a:xfrm rot="5400000">
            <a:off x="1066800" y="1600200"/>
            <a:ext cx="152400" cy="1219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3" name="Geschweifte Klammer rechts 22"/>
          <p:cNvSpPr/>
          <p:nvPr/>
        </p:nvSpPr>
        <p:spPr>
          <a:xfrm rot="5400000">
            <a:off x="2933700" y="1257300"/>
            <a:ext cx="152400" cy="1905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4" name="Geschweifte Klammer rechts 23"/>
          <p:cNvSpPr/>
          <p:nvPr/>
        </p:nvSpPr>
        <p:spPr>
          <a:xfrm rot="5400000">
            <a:off x="5067300" y="1333500"/>
            <a:ext cx="152400" cy="1752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pic>
        <p:nvPicPr>
          <p:cNvPr id="5" name="Bild 4" descr="Screenshot 2015-03-13 08.01.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362200"/>
            <a:ext cx="589583" cy="457200"/>
          </a:xfrm>
          <a:prstGeom prst="rect">
            <a:avLst/>
          </a:prstGeom>
        </p:spPr>
      </p:pic>
      <p:sp>
        <p:nvSpPr>
          <p:cNvPr id="25" name="Textfeld 24"/>
          <p:cNvSpPr txBox="1"/>
          <p:nvPr/>
        </p:nvSpPr>
        <p:spPr>
          <a:xfrm>
            <a:off x="533400" y="2819400"/>
            <a:ext cx="762000" cy="338554"/>
          </a:xfrm>
          <a:prstGeom prst="rect">
            <a:avLst/>
          </a:prstGeom>
          <a:noFill/>
        </p:spPr>
        <p:txBody>
          <a:bodyPr wrap="square" rtlCol="0">
            <a:spAutoFit/>
          </a:bodyPr>
          <a:lstStyle/>
          <a:p>
            <a:pPr algn="ctr"/>
            <a:r>
              <a:rPr lang="de-DE" sz="800" dirty="0"/>
              <a:t>e</a:t>
            </a:r>
            <a:r>
              <a:rPr lang="de-DE" sz="800" dirty="0" smtClean="0"/>
              <a:t>pisodisches Gedächtnis</a:t>
            </a:r>
            <a:endParaRPr lang="de-DE" sz="800" dirty="0"/>
          </a:p>
        </p:txBody>
      </p:sp>
      <p:sp>
        <p:nvSpPr>
          <p:cNvPr id="26" name="Textfeld 25"/>
          <p:cNvSpPr txBox="1"/>
          <p:nvPr/>
        </p:nvSpPr>
        <p:spPr>
          <a:xfrm>
            <a:off x="2057400" y="2819400"/>
            <a:ext cx="762000" cy="338554"/>
          </a:xfrm>
          <a:prstGeom prst="rect">
            <a:avLst/>
          </a:prstGeom>
          <a:noFill/>
        </p:spPr>
        <p:txBody>
          <a:bodyPr wrap="square" rtlCol="0">
            <a:spAutoFit/>
          </a:bodyPr>
          <a:lstStyle/>
          <a:p>
            <a:pPr algn="ctr"/>
            <a:r>
              <a:rPr lang="de-DE" sz="800" dirty="0"/>
              <a:t>s</a:t>
            </a:r>
            <a:r>
              <a:rPr lang="de-DE" sz="800" dirty="0" smtClean="0"/>
              <a:t>emantisches Gedächtnis</a:t>
            </a:r>
            <a:endParaRPr lang="de-DE" sz="800" dirty="0"/>
          </a:p>
        </p:txBody>
      </p:sp>
      <p:sp>
        <p:nvSpPr>
          <p:cNvPr id="27" name="Textfeld 26"/>
          <p:cNvSpPr txBox="1"/>
          <p:nvPr/>
        </p:nvSpPr>
        <p:spPr>
          <a:xfrm>
            <a:off x="3124200" y="2819400"/>
            <a:ext cx="762000" cy="338554"/>
          </a:xfrm>
          <a:prstGeom prst="rect">
            <a:avLst/>
          </a:prstGeom>
          <a:noFill/>
        </p:spPr>
        <p:txBody>
          <a:bodyPr wrap="square" rtlCol="0">
            <a:spAutoFit/>
          </a:bodyPr>
          <a:lstStyle/>
          <a:p>
            <a:pPr algn="ctr"/>
            <a:r>
              <a:rPr lang="de-DE" sz="800" dirty="0" smtClean="0"/>
              <a:t>prozedurales Gedächtnis</a:t>
            </a:r>
            <a:endParaRPr lang="de-DE" sz="800" dirty="0"/>
          </a:p>
        </p:txBody>
      </p:sp>
      <p:sp>
        <p:nvSpPr>
          <p:cNvPr id="28" name="Textfeld 27"/>
          <p:cNvSpPr txBox="1"/>
          <p:nvPr/>
        </p:nvSpPr>
        <p:spPr>
          <a:xfrm>
            <a:off x="2286000" y="4038600"/>
            <a:ext cx="1447800" cy="215444"/>
          </a:xfrm>
          <a:prstGeom prst="rect">
            <a:avLst/>
          </a:prstGeom>
          <a:noFill/>
        </p:spPr>
        <p:txBody>
          <a:bodyPr wrap="square" rtlCol="0">
            <a:spAutoFit/>
          </a:bodyPr>
          <a:lstStyle/>
          <a:p>
            <a:pPr algn="ctr"/>
            <a:r>
              <a:rPr lang="de-DE" sz="800" dirty="0" smtClean="0"/>
              <a:t>Klassische Konditionierung</a:t>
            </a:r>
            <a:endParaRPr lang="de-DE" sz="800" dirty="0"/>
          </a:p>
        </p:txBody>
      </p:sp>
      <p:sp>
        <p:nvSpPr>
          <p:cNvPr id="29" name="Textfeld 28"/>
          <p:cNvSpPr txBox="1"/>
          <p:nvPr/>
        </p:nvSpPr>
        <p:spPr>
          <a:xfrm>
            <a:off x="4800600" y="3200400"/>
            <a:ext cx="762000" cy="215444"/>
          </a:xfrm>
          <a:prstGeom prst="rect">
            <a:avLst/>
          </a:prstGeom>
          <a:noFill/>
        </p:spPr>
        <p:txBody>
          <a:bodyPr wrap="square" rtlCol="0">
            <a:spAutoFit/>
          </a:bodyPr>
          <a:lstStyle/>
          <a:p>
            <a:pPr algn="ctr"/>
            <a:r>
              <a:rPr lang="de-DE" sz="800" dirty="0" smtClean="0"/>
              <a:t>Priming</a:t>
            </a:r>
            <a:endParaRPr lang="de-DE" sz="800" dirty="0"/>
          </a:p>
        </p:txBody>
      </p:sp>
      <p:sp>
        <p:nvSpPr>
          <p:cNvPr id="30" name="Textfeld 29"/>
          <p:cNvSpPr txBox="1"/>
          <p:nvPr/>
        </p:nvSpPr>
        <p:spPr>
          <a:xfrm>
            <a:off x="2057400" y="2438400"/>
            <a:ext cx="685800" cy="276999"/>
          </a:xfrm>
          <a:prstGeom prst="rect">
            <a:avLst/>
          </a:prstGeom>
          <a:noFill/>
          <a:ln>
            <a:solidFill>
              <a:schemeClr val="tx1"/>
            </a:solidFill>
          </a:ln>
        </p:spPr>
        <p:txBody>
          <a:bodyPr wrap="square" rtlCol="0">
            <a:spAutoFit/>
          </a:bodyPr>
          <a:lstStyle/>
          <a:p>
            <a:r>
              <a:rPr lang="de-DE" dirty="0" smtClean="0"/>
              <a:t>E = mc</a:t>
            </a:r>
            <a:r>
              <a:rPr lang="de-DE" baseline="30000" dirty="0" smtClean="0"/>
              <a:t>2</a:t>
            </a:r>
            <a:endParaRPr lang="de-DE" baseline="30000" dirty="0"/>
          </a:p>
        </p:txBody>
      </p:sp>
      <p:pic>
        <p:nvPicPr>
          <p:cNvPr id="31" name="Bild 30"/>
          <p:cNvPicPr>
            <a:picLocks noChangeAspect="1"/>
          </p:cNvPicPr>
          <p:nvPr/>
        </p:nvPicPr>
        <p:blipFill>
          <a:blip r:embed="rId3"/>
          <a:stretch>
            <a:fillRect/>
          </a:stretch>
        </p:blipFill>
        <p:spPr>
          <a:xfrm>
            <a:off x="3124200" y="2286000"/>
            <a:ext cx="914400" cy="528359"/>
          </a:xfrm>
          <a:prstGeom prst="rect">
            <a:avLst/>
          </a:prstGeom>
        </p:spPr>
      </p:pic>
      <p:pic>
        <p:nvPicPr>
          <p:cNvPr id="32" name="Bild 31"/>
          <p:cNvPicPr>
            <a:picLocks noChangeAspect="1"/>
          </p:cNvPicPr>
          <p:nvPr/>
        </p:nvPicPr>
        <p:blipFill>
          <a:blip r:embed="rId4"/>
          <a:stretch>
            <a:fillRect/>
          </a:stretch>
        </p:blipFill>
        <p:spPr>
          <a:xfrm>
            <a:off x="2286000" y="3124200"/>
            <a:ext cx="1447800" cy="883680"/>
          </a:xfrm>
          <a:prstGeom prst="rect">
            <a:avLst/>
          </a:prstGeom>
        </p:spPr>
      </p:pic>
      <p:sp>
        <p:nvSpPr>
          <p:cNvPr id="33"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Die Schmerzmatrix?</a:t>
            </a:r>
            <a:endParaRPr lang="en-US" sz="1800" dirty="0">
              <a:latin typeface="Verdana"/>
              <a:cs typeface="Verdana"/>
            </a:endParaRPr>
          </a:p>
        </p:txBody>
      </p:sp>
      <p:pic>
        <p:nvPicPr>
          <p:cNvPr id="6" name="Bild 5"/>
          <p:cNvPicPr>
            <a:picLocks noChangeAspect="1"/>
          </p:cNvPicPr>
          <p:nvPr/>
        </p:nvPicPr>
        <p:blipFill>
          <a:blip r:embed="rId5"/>
          <a:stretch>
            <a:fillRect/>
          </a:stretch>
        </p:blipFill>
        <p:spPr>
          <a:xfrm>
            <a:off x="4495800" y="2362200"/>
            <a:ext cx="1420503" cy="799863"/>
          </a:xfrm>
          <a:prstGeom prst="rect">
            <a:avLst/>
          </a:prstGeom>
        </p:spPr>
      </p:pic>
      <p:sp>
        <p:nvSpPr>
          <p:cNvPr id="34" name="Textfeld 33"/>
          <p:cNvSpPr txBox="1"/>
          <p:nvPr/>
        </p:nvSpPr>
        <p:spPr>
          <a:xfrm>
            <a:off x="609600" y="3200400"/>
            <a:ext cx="914400" cy="461665"/>
          </a:xfrm>
          <a:prstGeom prst="rect">
            <a:avLst/>
          </a:prstGeom>
          <a:noFill/>
        </p:spPr>
        <p:txBody>
          <a:bodyPr wrap="square" rtlCol="0">
            <a:spAutoFit/>
          </a:bodyPr>
          <a:lstStyle/>
          <a:p>
            <a:pPr algn="ctr"/>
            <a:r>
              <a:rPr lang="de-DE" sz="800" b="1" dirty="0" smtClean="0"/>
              <a:t>Speichert den Film unseres Lebens</a:t>
            </a:r>
            <a:endParaRPr lang="de-DE" sz="800" b="1" dirty="0"/>
          </a:p>
        </p:txBody>
      </p:sp>
      <p:pic>
        <p:nvPicPr>
          <p:cNvPr id="11" name="Bild 10"/>
          <p:cNvPicPr>
            <a:picLocks noChangeAspect="1"/>
          </p:cNvPicPr>
          <p:nvPr/>
        </p:nvPicPr>
        <p:blipFill>
          <a:blip r:embed="rId6"/>
          <a:stretch>
            <a:fillRect/>
          </a:stretch>
        </p:blipFill>
        <p:spPr>
          <a:xfrm>
            <a:off x="304800" y="3505200"/>
            <a:ext cx="533400" cy="533400"/>
          </a:xfrm>
          <a:prstGeom prst="rect">
            <a:avLst/>
          </a:prstGeom>
        </p:spPr>
      </p:pic>
      <p:sp>
        <p:nvSpPr>
          <p:cNvPr id="35" name="Textfeld 34"/>
          <p:cNvSpPr txBox="1"/>
          <p:nvPr/>
        </p:nvSpPr>
        <p:spPr>
          <a:xfrm>
            <a:off x="3886200" y="3962401"/>
            <a:ext cx="2514600" cy="246221"/>
          </a:xfrm>
          <a:prstGeom prst="rect">
            <a:avLst/>
          </a:prstGeom>
          <a:noFill/>
        </p:spPr>
        <p:txBody>
          <a:bodyPr wrap="square" rtlCol="0">
            <a:spAutoFit/>
          </a:bodyPr>
          <a:lstStyle/>
          <a:p>
            <a:r>
              <a:rPr lang="de-DE" sz="1000" dirty="0" err="1" smtClean="0"/>
              <a:t>Duss</a:t>
            </a:r>
            <a:r>
              <a:rPr lang="de-DE" sz="1000" dirty="0" smtClean="0"/>
              <a:t>, S. (2011) Spektrum der Wissenschaft</a:t>
            </a:r>
            <a:endParaRPr lang="de-DE" sz="1000" dirty="0"/>
          </a:p>
        </p:txBody>
      </p:sp>
    </p:spTree>
    <p:extLst>
      <p:ext uri="{BB962C8B-B14F-4D97-AF65-F5344CB8AC3E}">
        <p14:creationId xmlns:p14="http://schemas.microsoft.com/office/powerpoint/2010/main" val="165523211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14</a:t>
            </a:fld>
            <a:endParaRPr lang="en-US">
              <a:solidFill>
                <a:srgbClr val="BFBFBF"/>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3522597" cy="315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914400"/>
            <a:ext cx="2556870" cy="115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209800"/>
            <a:ext cx="1780178" cy="15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Neuroplastizität des Schmerz</a:t>
            </a:r>
            <a:endParaRPr lang="en-US" sz="1800" dirty="0">
              <a:latin typeface="Verdana"/>
              <a:cs typeface="Verdana"/>
            </a:endParaRPr>
          </a:p>
        </p:txBody>
      </p:sp>
    </p:spTree>
    <p:extLst>
      <p:ext uri="{BB962C8B-B14F-4D97-AF65-F5344CB8AC3E}">
        <p14:creationId xmlns:p14="http://schemas.microsoft.com/office/powerpoint/2010/main" val="34201652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Neuroplastizität des Schmerz</a:t>
            </a:r>
            <a:endParaRPr lang="en-US" sz="1800" dirty="0">
              <a:latin typeface="Verdana"/>
              <a:cs typeface="Verdana"/>
            </a:endParaRPr>
          </a:p>
        </p:txBody>
      </p:sp>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15</a:t>
            </a:fld>
            <a:endParaRPr lang="en-US">
              <a:solidFill>
                <a:srgbClr val="BFBFBF"/>
              </a:solidFill>
            </a:endParaRPr>
          </a:p>
        </p:txBody>
      </p:sp>
      <p:sp>
        <p:nvSpPr>
          <p:cNvPr id="6" name="Textfeld 5"/>
          <p:cNvSpPr txBox="1"/>
          <p:nvPr/>
        </p:nvSpPr>
        <p:spPr>
          <a:xfrm>
            <a:off x="2362201" y="990601"/>
            <a:ext cx="1371600" cy="246221"/>
          </a:xfrm>
          <a:prstGeom prst="rect">
            <a:avLst/>
          </a:prstGeom>
          <a:noFill/>
        </p:spPr>
        <p:txBody>
          <a:bodyPr wrap="square" rtlCol="0">
            <a:spAutoFit/>
          </a:bodyPr>
          <a:lstStyle/>
          <a:p>
            <a:r>
              <a:rPr lang="de-DE" sz="1000" b="1" dirty="0" smtClean="0">
                <a:latin typeface="Verdana"/>
                <a:cs typeface="Verdana"/>
              </a:rPr>
              <a:t>Neuroplastizität</a:t>
            </a:r>
            <a:endParaRPr lang="de-DE" sz="1000" b="1" dirty="0">
              <a:latin typeface="Verdana"/>
              <a:cs typeface="Verdana"/>
            </a:endParaRPr>
          </a:p>
        </p:txBody>
      </p:sp>
      <p:sp>
        <p:nvSpPr>
          <p:cNvPr id="10" name="Textfeld 9"/>
          <p:cNvSpPr txBox="1"/>
          <p:nvPr/>
        </p:nvSpPr>
        <p:spPr>
          <a:xfrm>
            <a:off x="533400" y="1676400"/>
            <a:ext cx="2349500" cy="246221"/>
          </a:xfrm>
          <a:prstGeom prst="rect">
            <a:avLst/>
          </a:prstGeom>
          <a:noFill/>
        </p:spPr>
        <p:txBody>
          <a:bodyPr wrap="square" rtlCol="0">
            <a:spAutoFit/>
          </a:bodyPr>
          <a:lstStyle/>
          <a:p>
            <a:r>
              <a:rPr lang="de-DE" sz="1000" b="1" dirty="0" smtClean="0">
                <a:latin typeface="Verdana"/>
                <a:cs typeface="Verdana"/>
              </a:rPr>
              <a:t>Funktionelle Plastizität</a:t>
            </a:r>
            <a:endParaRPr lang="de-DE" sz="1000" b="1" dirty="0">
              <a:latin typeface="Verdana"/>
              <a:cs typeface="Verdana"/>
            </a:endParaRPr>
          </a:p>
        </p:txBody>
      </p:sp>
      <p:sp>
        <p:nvSpPr>
          <p:cNvPr id="11" name="Textfeld 10"/>
          <p:cNvSpPr txBox="1"/>
          <p:nvPr/>
        </p:nvSpPr>
        <p:spPr>
          <a:xfrm>
            <a:off x="3124200" y="1676400"/>
            <a:ext cx="2349500" cy="246221"/>
          </a:xfrm>
          <a:prstGeom prst="rect">
            <a:avLst/>
          </a:prstGeom>
          <a:noFill/>
        </p:spPr>
        <p:txBody>
          <a:bodyPr wrap="square" rtlCol="0">
            <a:spAutoFit/>
          </a:bodyPr>
          <a:lstStyle/>
          <a:p>
            <a:r>
              <a:rPr lang="de-DE" sz="1000" b="1" dirty="0" err="1" smtClean="0">
                <a:solidFill>
                  <a:schemeClr val="accent2">
                    <a:lumMod val="50000"/>
                  </a:schemeClr>
                </a:solidFill>
                <a:latin typeface="Verdana"/>
                <a:cs typeface="Verdana"/>
              </a:rPr>
              <a:t>Stukturelle</a:t>
            </a:r>
            <a:r>
              <a:rPr lang="de-DE" sz="1000" b="1" dirty="0" smtClean="0">
                <a:solidFill>
                  <a:schemeClr val="accent2">
                    <a:lumMod val="50000"/>
                  </a:schemeClr>
                </a:solidFill>
                <a:latin typeface="Verdana"/>
                <a:cs typeface="Verdana"/>
              </a:rPr>
              <a:t> Plastizität</a:t>
            </a:r>
            <a:endParaRPr lang="de-DE" sz="1000" b="1" dirty="0">
              <a:solidFill>
                <a:schemeClr val="accent2">
                  <a:lumMod val="50000"/>
                </a:schemeClr>
              </a:solidFill>
              <a:latin typeface="Verdana"/>
              <a:cs typeface="Verdana"/>
            </a:endParaRPr>
          </a:p>
        </p:txBody>
      </p:sp>
      <p:sp>
        <p:nvSpPr>
          <p:cNvPr id="12" name="Textfeld 11"/>
          <p:cNvSpPr txBox="1"/>
          <p:nvPr/>
        </p:nvSpPr>
        <p:spPr>
          <a:xfrm>
            <a:off x="1066800" y="2286000"/>
            <a:ext cx="2349500" cy="246221"/>
          </a:xfrm>
          <a:prstGeom prst="rect">
            <a:avLst/>
          </a:prstGeom>
          <a:noFill/>
        </p:spPr>
        <p:txBody>
          <a:bodyPr wrap="square" rtlCol="0">
            <a:spAutoFit/>
          </a:bodyPr>
          <a:lstStyle/>
          <a:p>
            <a:r>
              <a:rPr lang="de-DE" sz="1000" b="1" dirty="0" smtClean="0">
                <a:latin typeface="Verdana"/>
                <a:cs typeface="Verdana"/>
              </a:rPr>
              <a:t>Synaptische Plastizität</a:t>
            </a:r>
            <a:endParaRPr lang="de-DE" sz="1000" b="1" dirty="0">
              <a:latin typeface="Verdana"/>
              <a:cs typeface="Verdana"/>
            </a:endParaRPr>
          </a:p>
        </p:txBody>
      </p:sp>
      <p:sp>
        <p:nvSpPr>
          <p:cNvPr id="13" name="Textfeld 12"/>
          <p:cNvSpPr txBox="1"/>
          <p:nvPr/>
        </p:nvSpPr>
        <p:spPr>
          <a:xfrm>
            <a:off x="152400" y="2971800"/>
            <a:ext cx="1981200" cy="553998"/>
          </a:xfrm>
          <a:prstGeom prst="rect">
            <a:avLst/>
          </a:prstGeom>
          <a:noFill/>
        </p:spPr>
        <p:txBody>
          <a:bodyPr wrap="square" rtlCol="0">
            <a:spAutoFit/>
          </a:bodyPr>
          <a:lstStyle/>
          <a:p>
            <a:r>
              <a:rPr lang="de-DE" sz="1000" dirty="0" smtClean="0">
                <a:latin typeface="Verdana"/>
                <a:cs typeface="Verdana"/>
              </a:rPr>
              <a:t>Veränderung der synaptischen Signalstärke (Rezeptoren)</a:t>
            </a:r>
            <a:endParaRPr lang="de-DE" sz="1000" dirty="0">
              <a:latin typeface="Verdana"/>
              <a:cs typeface="Verdana"/>
            </a:endParaRPr>
          </a:p>
        </p:txBody>
      </p:sp>
      <p:sp>
        <p:nvSpPr>
          <p:cNvPr id="14" name="Textfeld 13"/>
          <p:cNvSpPr txBox="1"/>
          <p:nvPr/>
        </p:nvSpPr>
        <p:spPr>
          <a:xfrm>
            <a:off x="2133600" y="2971800"/>
            <a:ext cx="1776516" cy="553998"/>
          </a:xfrm>
          <a:prstGeom prst="rect">
            <a:avLst/>
          </a:prstGeom>
          <a:noFill/>
        </p:spPr>
        <p:txBody>
          <a:bodyPr wrap="square" rtlCol="0">
            <a:spAutoFit/>
          </a:bodyPr>
          <a:lstStyle/>
          <a:p>
            <a:r>
              <a:rPr lang="de-DE" sz="1000" dirty="0" smtClean="0">
                <a:latin typeface="Verdana"/>
                <a:cs typeface="Verdana"/>
              </a:rPr>
              <a:t>Veränderung der synaptischen Kontaktflächen</a:t>
            </a:r>
            <a:endParaRPr lang="de-DE" sz="1000" dirty="0">
              <a:latin typeface="Verdana"/>
              <a:cs typeface="Verdana"/>
            </a:endParaRPr>
          </a:p>
        </p:txBody>
      </p:sp>
      <p:cxnSp>
        <p:nvCxnSpPr>
          <p:cNvPr id="15" name="Gerade Verbindung mit Pfeil 14"/>
          <p:cNvCxnSpPr/>
          <p:nvPr/>
        </p:nvCxnSpPr>
        <p:spPr>
          <a:xfrm flipH="1">
            <a:off x="1371600" y="2514600"/>
            <a:ext cx="333375" cy="3922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p:nvPr/>
        </p:nvCxnSpPr>
        <p:spPr>
          <a:xfrm>
            <a:off x="2209800" y="2514600"/>
            <a:ext cx="3048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a:stCxn id="6" idx="1"/>
            <a:endCxn id="10" idx="0"/>
          </p:cNvCxnSpPr>
          <p:nvPr/>
        </p:nvCxnSpPr>
        <p:spPr>
          <a:xfrm flipH="1">
            <a:off x="1708150" y="1113712"/>
            <a:ext cx="654051" cy="5626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Gerade Verbindung mit Pfeil 17"/>
          <p:cNvCxnSpPr>
            <a:stCxn id="6" idx="3"/>
            <a:endCxn id="11" idx="0"/>
          </p:cNvCxnSpPr>
          <p:nvPr/>
        </p:nvCxnSpPr>
        <p:spPr>
          <a:xfrm>
            <a:off x="3733801" y="1113712"/>
            <a:ext cx="565149" cy="5626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Gerade Verbindung mit Pfeil 18"/>
          <p:cNvCxnSpPr>
            <a:stCxn id="10" idx="2"/>
            <a:endCxn id="12" idx="0"/>
          </p:cNvCxnSpPr>
          <p:nvPr/>
        </p:nvCxnSpPr>
        <p:spPr>
          <a:xfrm>
            <a:off x="1708150" y="1922621"/>
            <a:ext cx="533400" cy="3633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Gerade Verbindung mit Pfeil 19"/>
          <p:cNvCxnSpPr/>
          <p:nvPr/>
        </p:nvCxnSpPr>
        <p:spPr>
          <a:xfrm flipH="1">
            <a:off x="2362200" y="1905000"/>
            <a:ext cx="1289050" cy="381000"/>
          </a:xfrm>
          <a:prstGeom prst="straightConnector1">
            <a:avLst/>
          </a:prstGeom>
          <a:ln>
            <a:solidFill>
              <a:schemeClr val="accent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 name="Textfeld 20"/>
          <p:cNvSpPr txBox="1"/>
          <p:nvPr/>
        </p:nvSpPr>
        <p:spPr>
          <a:xfrm>
            <a:off x="3200400" y="2590800"/>
            <a:ext cx="1776516" cy="400110"/>
          </a:xfrm>
          <a:prstGeom prst="rect">
            <a:avLst/>
          </a:prstGeom>
          <a:noFill/>
        </p:spPr>
        <p:txBody>
          <a:bodyPr wrap="square" rtlCol="0">
            <a:spAutoFit/>
          </a:bodyPr>
          <a:lstStyle/>
          <a:p>
            <a:r>
              <a:rPr lang="de-DE" sz="1000" dirty="0" smtClean="0">
                <a:latin typeface="Verdana"/>
                <a:cs typeface="Verdana"/>
              </a:rPr>
              <a:t>Veränderung der Axone und </a:t>
            </a:r>
            <a:r>
              <a:rPr lang="de-DE" sz="1000" dirty="0" err="1" smtClean="0">
                <a:latin typeface="Verdana"/>
                <a:cs typeface="Verdana"/>
              </a:rPr>
              <a:t>Dentriten</a:t>
            </a:r>
            <a:endParaRPr lang="de-DE" sz="1000" dirty="0">
              <a:latin typeface="Verdana"/>
              <a:cs typeface="Verdana"/>
            </a:endParaRPr>
          </a:p>
        </p:txBody>
      </p:sp>
      <p:cxnSp>
        <p:nvCxnSpPr>
          <p:cNvPr id="22" name="Gerade Verbindung mit Pfeil 21"/>
          <p:cNvCxnSpPr/>
          <p:nvPr/>
        </p:nvCxnSpPr>
        <p:spPr>
          <a:xfrm>
            <a:off x="4191000" y="1905000"/>
            <a:ext cx="0" cy="694888"/>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cxnSp>
        <p:nvCxnSpPr>
          <p:cNvPr id="23" name="Gerade Verbindung mit Pfeil 22"/>
          <p:cNvCxnSpPr/>
          <p:nvPr/>
        </p:nvCxnSpPr>
        <p:spPr>
          <a:xfrm>
            <a:off x="4572000" y="1905000"/>
            <a:ext cx="1222375" cy="703818"/>
          </a:xfrm>
          <a:prstGeom prst="straightConnector1">
            <a:avLst/>
          </a:prstGeom>
          <a:ln>
            <a:solidFill>
              <a:srgbClr val="632523"/>
            </a:solidFill>
            <a:tailEnd type="arrow"/>
          </a:ln>
        </p:spPr>
        <p:style>
          <a:lnRef idx="2">
            <a:schemeClr val="accent1"/>
          </a:lnRef>
          <a:fillRef idx="0">
            <a:schemeClr val="accent1"/>
          </a:fillRef>
          <a:effectRef idx="1">
            <a:schemeClr val="accent1"/>
          </a:effectRef>
          <a:fontRef idx="minor">
            <a:schemeClr val="tx1"/>
          </a:fontRef>
        </p:style>
      </p:cxnSp>
      <p:sp>
        <p:nvSpPr>
          <p:cNvPr id="30" name="Textfeld 29"/>
          <p:cNvSpPr txBox="1"/>
          <p:nvPr/>
        </p:nvSpPr>
        <p:spPr>
          <a:xfrm>
            <a:off x="5181600" y="2590800"/>
            <a:ext cx="1066800" cy="246221"/>
          </a:xfrm>
          <a:prstGeom prst="rect">
            <a:avLst/>
          </a:prstGeom>
          <a:noFill/>
        </p:spPr>
        <p:txBody>
          <a:bodyPr wrap="square" rtlCol="0">
            <a:spAutoFit/>
          </a:bodyPr>
          <a:lstStyle/>
          <a:p>
            <a:r>
              <a:rPr lang="de-DE" sz="1000" dirty="0" smtClean="0">
                <a:latin typeface="Verdana"/>
                <a:cs typeface="Verdana"/>
              </a:rPr>
              <a:t>Neurogenese</a:t>
            </a:r>
            <a:endParaRPr lang="de-DE" sz="1000" dirty="0">
              <a:latin typeface="Verdana"/>
              <a:cs typeface="Verdana"/>
            </a:endParaRPr>
          </a:p>
        </p:txBody>
      </p:sp>
    </p:spTree>
    <p:extLst>
      <p:ext uri="{BB962C8B-B14F-4D97-AF65-F5344CB8AC3E}">
        <p14:creationId xmlns:p14="http://schemas.microsoft.com/office/powerpoint/2010/main" val="25006098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16</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Neuroplastizität des Schmerz</a:t>
            </a:r>
            <a:endParaRPr lang="en-US" sz="1800" dirty="0">
              <a:latin typeface="Verdana"/>
              <a:cs typeface="Verdana"/>
            </a:endParaRPr>
          </a:p>
        </p:txBody>
      </p:sp>
      <p:pic>
        <p:nvPicPr>
          <p:cNvPr id="11" name="Bild 10"/>
          <p:cNvPicPr>
            <a:picLocks noChangeAspect="1"/>
          </p:cNvPicPr>
          <p:nvPr/>
        </p:nvPicPr>
        <p:blipFill>
          <a:blip r:embed="rId2"/>
          <a:stretch>
            <a:fillRect/>
          </a:stretch>
        </p:blipFill>
        <p:spPr>
          <a:xfrm>
            <a:off x="1371600" y="1371600"/>
            <a:ext cx="3702049" cy="1684432"/>
          </a:xfrm>
          <a:prstGeom prst="rect">
            <a:avLst/>
          </a:prstGeom>
        </p:spPr>
      </p:pic>
      <p:sp>
        <p:nvSpPr>
          <p:cNvPr id="12" name="Textfeld 11"/>
          <p:cNvSpPr txBox="1"/>
          <p:nvPr/>
        </p:nvSpPr>
        <p:spPr>
          <a:xfrm>
            <a:off x="1066800" y="990600"/>
            <a:ext cx="4730750" cy="276999"/>
          </a:xfrm>
          <a:prstGeom prst="rect">
            <a:avLst/>
          </a:prstGeom>
          <a:noFill/>
        </p:spPr>
        <p:txBody>
          <a:bodyPr wrap="square" rtlCol="0">
            <a:spAutoFit/>
          </a:bodyPr>
          <a:lstStyle/>
          <a:p>
            <a:pPr algn="ctr"/>
            <a:r>
              <a:rPr lang="de-DE" b="1" dirty="0" err="1" smtClean="0">
                <a:latin typeface="Verdana"/>
                <a:cs typeface="Verdana"/>
              </a:rPr>
              <a:t>Synaptogenese</a:t>
            </a:r>
            <a:r>
              <a:rPr lang="de-DE" b="1" dirty="0" smtClean="0">
                <a:latin typeface="Verdana"/>
                <a:cs typeface="Verdana"/>
              </a:rPr>
              <a:t> im Hippocampus</a:t>
            </a:r>
            <a:endParaRPr lang="de-DE" b="1" dirty="0">
              <a:latin typeface="Verdana"/>
              <a:cs typeface="Verdana"/>
            </a:endParaRPr>
          </a:p>
        </p:txBody>
      </p:sp>
      <p:sp>
        <p:nvSpPr>
          <p:cNvPr id="13" name="Textfeld 12"/>
          <p:cNvSpPr txBox="1"/>
          <p:nvPr/>
        </p:nvSpPr>
        <p:spPr>
          <a:xfrm>
            <a:off x="533400" y="3124200"/>
            <a:ext cx="5029200" cy="1015663"/>
          </a:xfrm>
          <a:prstGeom prst="rect">
            <a:avLst/>
          </a:prstGeom>
          <a:noFill/>
        </p:spPr>
        <p:txBody>
          <a:bodyPr wrap="square" rtlCol="0">
            <a:spAutoFit/>
          </a:bodyPr>
          <a:lstStyle/>
          <a:p>
            <a:r>
              <a:rPr lang="de-DE" dirty="0" smtClean="0"/>
              <a:t>Aktionspotential -30mV – Glutamat aktiviert AMPA- Einstrom von Na+</a:t>
            </a:r>
          </a:p>
          <a:p>
            <a:endParaRPr lang="de-DE" dirty="0"/>
          </a:p>
          <a:p>
            <a:r>
              <a:rPr lang="de-DE" dirty="0" smtClean="0"/>
              <a:t>Lösung des Mg-Block am NMDA</a:t>
            </a:r>
          </a:p>
          <a:p>
            <a:endParaRPr lang="de-DE" dirty="0"/>
          </a:p>
          <a:p>
            <a:r>
              <a:rPr lang="de-DE" dirty="0" smtClean="0"/>
              <a:t>Weitere Glutamat-Freisetzung – Ca2+ Einstrom – Transkription von AMPAs</a:t>
            </a:r>
            <a:endParaRPr lang="de-DE" dirty="0"/>
          </a:p>
        </p:txBody>
      </p:sp>
    </p:spTree>
    <p:extLst>
      <p:ext uri="{BB962C8B-B14F-4D97-AF65-F5344CB8AC3E}">
        <p14:creationId xmlns:p14="http://schemas.microsoft.com/office/powerpoint/2010/main" val="15726340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17</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Neuroplastizität des Schmerz</a:t>
            </a:r>
            <a:endParaRPr lang="en-US" sz="1800" dirty="0">
              <a:latin typeface="Verdana"/>
              <a:cs typeface="Verdana"/>
            </a:endParaRPr>
          </a:p>
        </p:txBody>
      </p:sp>
      <p:pic>
        <p:nvPicPr>
          <p:cNvPr id="6" name="Bild 5"/>
          <p:cNvPicPr>
            <a:picLocks noChangeAspect="1"/>
          </p:cNvPicPr>
          <p:nvPr/>
        </p:nvPicPr>
        <p:blipFill>
          <a:blip r:embed="rId2"/>
          <a:stretch>
            <a:fillRect/>
          </a:stretch>
        </p:blipFill>
        <p:spPr>
          <a:xfrm>
            <a:off x="685800" y="1143000"/>
            <a:ext cx="2426483" cy="2530475"/>
          </a:xfrm>
          <a:prstGeom prst="rect">
            <a:avLst/>
          </a:prstGeom>
        </p:spPr>
      </p:pic>
      <p:sp>
        <p:nvSpPr>
          <p:cNvPr id="11" name="Textfeld 10"/>
          <p:cNvSpPr txBox="1"/>
          <p:nvPr/>
        </p:nvSpPr>
        <p:spPr>
          <a:xfrm>
            <a:off x="990600" y="838200"/>
            <a:ext cx="1965239" cy="276999"/>
          </a:xfrm>
          <a:prstGeom prst="rect">
            <a:avLst/>
          </a:prstGeom>
          <a:noFill/>
        </p:spPr>
        <p:txBody>
          <a:bodyPr wrap="square" rtlCol="0">
            <a:spAutoFit/>
          </a:bodyPr>
          <a:lstStyle/>
          <a:p>
            <a:r>
              <a:rPr lang="de-DE" dirty="0" err="1" smtClean="0">
                <a:latin typeface="Verdana"/>
                <a:cs typeface="Verdana"/>
              </a:rPr>
              <a:t>Synaptogenese</a:t>
            </a:r>
            <a:endParaRPr lang="de-DE" dirty="0" smtClean="0">
              <a:latin typeface="Verdana"/>
              <a:cs typeface="Verdana"/>
            </a:endParaRPr>
          </a:p>
        </p:txBody>
      </p:sp>
      <p:sp>
        <p:nvSpPr>
          <p:cNvPr id="12" name="Textfeld 11"/>
          <p:cNvSpPr txBox="1"/>
          <p:nvPr/>
        </p:nvSpPr>
        <p:spPr>
          <a:xfrm>
            <a:off x="3276600" y="1447800"/>
            <a:ext cx="2625725" cy="1754327"/>
          </a:xfrm>
          <a:prstGeom prst="rect">
            <a:avLst/>
          </a:prstGeom>
          <a:noFill/>
        </p:spPr>
        <p:txBody>
          <a:bodyPr wrap="square" rtlCol="0">
            <a:spAutoFit/>
          </a:bodyPr>
          <a:lstStyle/>
          <a:p>
            <a:pPr marL="342900" indent="-342900">
              <a:buAutoNum type="arabicPeriod"/>
            </a:pPr>
            <a:r>
              <a:rPr lang="de-DE" dirty="0" smtClean="0"/>
              <a:t>Verstärkung von Signalen durch Teilung</a:t>
            </a:r>
          </a:p>
          <a:p>
            <a:pPr marL="342900" indent="-342900">
              <a:buAutoNum type="arabicPeriod"/>
            </a:pPr>
            <a:endParaRPr lang="de-DE" dirty="0"/>
          </a:p>
          <a:p>
            <a:pPr marL="342900" indent="-342900">
              <a:buAutoNum type="arabicPeriod"/>
            </a:pPr>
            <a:r>
              <a:rPr lang="de-DE" dirty="0" smtClean="0"/>
              <a:t>Verstärkung durch Vergrößerung der Synapse</a:t>
            </a:r>
          </a:p>
          <a:p>
            <a:pPr marL="342900" indent="-342900">
              <a:buAutoNum type="arabicPeriod"/>
            </a:pPr>
            <a:endParaRPr lang="de-DE" dirty="0"/>
          </a:p>
          <a:p>
            <a:pPr marL="342900" indent="-342900">
              <a:buAutoNum type="arabicPeriod"/>
            </a:pPr>
            <a:r>
              <a:rPr lang="de-DE" dirty="0" smtClean="0"/>
              <a:t>Neubildung von Synapsen</a:t>
            </a:r>
          </a:p>
          <a:p>
            <a:pPr marL="342900" indent="-342900">
              <a:buAutoNum type="arabicPeriod"/>
            </a:pPr>
            <a:endParaRPr lang="de-DE" dirty="0"/>
          </a:p>
          <a:p>
            <a:pPr marL="342900" indent="-342900">
              <a:buAutoNum type="arabicPeriod"/>
            </a:pPr>
            <a:endParaRPr lang="de-DE" dirty="0"/>
          </a:p>
        </p:txBody>
      </p:sp>
    </p:spTree>
    <p:extLst>
      <p:ext uri="{BB962C8B-B14F-4D97-AF65-F5344CB8AC3E}">
        <p14:creationId xmlns:p14="http://schemas.microsoft.com/office/powerpoint/2010/main" val="41729366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18</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Neuroplastizität des Schmerz</a:t>
            </a:r>
            <a:endParaRPr lang="en-US" sz="1800" dirty="0">
              <a:latin typeface="Verdana"/>
              <a:cs typeface="Verdana"/>
            </a:endParaRPr>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0600" y="685800"/>
            <a:ext cx="3066942" cy="350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4038600" y="762000"/>
            <a:ext cx="2362199" cy="1938992"/>
          </a:xfrm>
          <a:prstGeom prst="rect">
            <a:avLst/>
          </a:prstGeom>
          <a:noFill/>
        </p:spPr>
        <p:txBody>
          <a:bodyPr wrap="square" rtlCol="0">
            <a:spAutoFit/>
          </a:bodyPr>
          <a:lstStyle/>
          <a:p>
            <a:r>
              <a:rPr lang="de-DE" sz="1000" u="sng" dirty="0" err="1" smtClean="0">
                <a:latin typeface="Verdana"/>
                <a:cs typeface="Verdana"/>
              </a:rPr>
              <a:t>Sprouting</a:t>
            </a:r>
            <a:r>
              <a:rPr lang="de-DE" sz="1000" u="sng" dirty="0" smtClean="0">
                <a:latin typeface="Verdana"/>
                <a:cs typeface="Verdana"/>
              </a:rPr>
              <a:t> von Nervenenden</a:t>
            </a:r>
          </a:p>
          <a:p>
            <a:endParaRPr lang="de-DE" sz="1000" u="sng" dirty="0">
              <a:latin typeface="Verdana"/>
              <a:cs typeface="Verdana"/>
            </a:endParaRPr>
          </a:p>
          <a:p>
            <a:endParaRPr lang="de-DE" sz="1000" dirty="0" smtClean="0">
              <a:latin typeface="Verdana"/>
              <a:cs typeface="Verdana"/>
            </a:endParaRPr>
          </a:p>
          <a:p>
            <a:pPr marL="342900" indent="-342900">
              <a:buAutoNum type="arabicPeriod"/>
            </a:pPr>
            <a:r>
              <a:rPr lang="de-DE" sz="1000" b="1" dirty="0">
                <a:latin typeface="Verdana"/>
                <a:cs typeface="Verdana"/>
              </a:rPr>
              <a:t>l</a:t>
            </a:r>
            <a:r>
              <a:rPr lang="de-DE" sz="1000" b="1" dirty="0" smtClean="0">
                <a:latin typeface="Verdana"/>
                <a:cs typeface="Verdana"/>
              </a:rPr>
              <a:t>okaler Schmerz</a:t>
            </a:r>
          </a:p>
          <a:p>
            <a:r>
              <a:rPr lang="de-DE" sz="1000" dirty="0">
                <a:latin typeface="Verdana"/>
                <a:cs typeface="Verdana"/>
              </a:rPr>
              <a:t> </a:t>
            </a:r>
            <a:r>
              <a:rPr lang="de-DE" sz="1000" dirty="0" smtClean="0">
                <a:latin typeface="Verdana"/>
                <a:cs typeface="Verdana"/>
              </a:rPr>
              <a:t>       (Gewebe)</a:t>
            </a:r>
          </a:p>
          <a:p>
            <a:endParaRPr lang="de-DE" sz="1000" dirty="0">
              <a:latin typeface="Verdana"/>
              <a:cs typeface="Verdana"/>
            </a:endParaRPr>
          </a:p>
          <a:p>
            <a:pPr marL="228600" indent="-228600">
              <a:buAutoNum type="arabicPeriod" startAt="2"/>
            </a:pPr>
            <a:r>
              <a:rPr lang="de-DE" sz="1000" dirty="0" smtClean="0">
                <a:latin typeface="Verdana"/>
                <a:cs typeface="Verdana"/>
              </a:rPr>
              <a:t>   </a:t>
            </a:r>
            <a:r>
              <a:rPr lang="de-DE" sz="1000" b="1" dirty="0" smtClean="0">
                <a:latin typeface="Verdana"/>
                <a:cs typeface="Verdana"/>
              </a:rPr>
              <a:t>segmentaler Schmerz</a:t>
            </a:r>
          </a:p>
          <a:p>
            <a:r>
              <a:rPr lang="de-DE" sz="1000" dirty="0" smtClean="0">
                <a:latin typeface="Verdana"/>
                <a:cs typeface="Verdana"/>
              </a:rPr>
              <a:t>        (Laminae des Rückenmark)</a:t>
            </a:r>
          </a:p>
          <a:p>
            <a:endParaRPr lang="de-DE" sz="1000" dirty="0">
              <a:latin typeface="Verdana"/>
              <a:cs typeface="Verdana"/>
            </a:endParaRPr>
          </a:p>
          <a:p>
            <a:pPr marL="342900" indent="-342900">
              <a:buAutoNum type="arabicPeriod" startAt="3"/>
            </a:pPr>
            <a:r>
              <a:rPr lang="de-DE" sz="1000" b="1" dirty="0">
                <a:latin typeface="Verdana"/>
                <a:cs typeface="Verdana"/>
              </a:rPr>
              <a:t>s</a:t>
            </a:r>
            <a:r>
              <a:rPr lang="de-DE" sz="1000" b="1" dirty="0" smtClean="0">
                <a:latin typeface="Verdana"/>
                <a:cs typeface="Verdana"/>
              </a:rPr>
              <a:t>ubcortikaler Schmerz</a:t>
            </a:r>
          </a:p>
          <a:p>
            <a:r>
              <a:rPr lang="de-DE" sz="1000" dirty="0" smtClean="0">
                <a:latin typeface="Verdana"/>
                <a:cs typeface="Verdana"/>
              </a:rPr>
              <a:t>        (PAG, Hippocampus)</a:t>
            </a:r>
            <a:endParaRPr lang="de-DE" sz="1000" dirty="0">
              <a:latin typeface="Verdana"/>
              <a:cs typeface="Verdana"/>
            </a:endParaRPr>
          </a:p>
          <a:p>
            <a:pPr marL="342900" indent="-342900">
              <a:buAutoNum type="arabicPeriod"/>
            </a:pPr>
            <a:endParaRPr lang="de-DE" sz="1000" dirty="0">
              <a:latin typeface="Verdana"/>
              <a:cs typeface="Verdana"/>
            </a:endParaRPr>
          </a:p>
        </p:txBody>
      </p:sp>
    </p:spTree>
    <p:extLst>
      <p:ext uri="{BB962C8B-B14F-4D97-AF65-F5344CB8AC3E}">
        <p14:creationId xmlns:p14="http://schemas.microsoft.com/office/powerpoint/2010/main" val="41729366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descr="Screenshot 2015-03-10 11.39.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762000"/>
            <a:ext cx="5324998" cy="2971800"/>
          </a:xfrm>
          <a:prstGeom prst="rect">
            <a:avLst/>
          </a:prstGeom>
        </p:spPr>
      </p:pic>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19</a:t>
            </a:fld>
            <a:endParaRPr lang="en-US">
              <a:solidFill>
                <a:srgbClr val="BFBFBF"/>
              </a:solidFill>
            </a:endParaRPr>
          </a:p>
        </p:txBody>
      </p:sp>
      <p:pic>
        <p:nvPicPr>
          <p:cNvPr id="6" name="The Monkey Business Illus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2459" y="762000"/>
            <a:ext cx="5221603" cy="3048000"/>
          </a:xfrm>
          <a:prstGeom prst="rect">
            <a:avLst/>
          </a:prstGeom>
        </p:spPr>
      </p:pic>
      <p:sp>
        <p:nvSpPr>
          <p:cNvPr id="12" name="Rechteck 11"/>
          <p:cNvSpPr/>
          <p:nvPr/>
        </p:nvSpPr>
        <p:spPr>
          <a:xfrm>
            <a:off x="228600" y="3886200"/>
            <a:ext cx="5877535" cy="369332"/>
          </a:xfrm>
          <a:prstGeom prst="rect">
            <a:avLst/>
          </a:prstGeom>
        </p:spPr>
        <p:txBody>
          <a:bodyPr wrap="square">
            <a:spAutoFit/>
          </a:bodyPr>
          <a:lstStyle/>
          <a:p>
            <a:r>
              <a:rPr lang="de-DE" dirty="0" smtClean="0"/>
              <a:t>Daniel J. Simons – The </a:t>
            </a:r>
            <a:r>
              <a:rPr lang="de-DE" dirty="0" err="1" smtClean="0"/>
              <a:t>Monkey</a:t>
            </a:r>
            <a:r>
              <a:rPr lang="de-DE" dirty="0" smtClean="0"/>
              <a:t> Business Illusion</a:t>
            </a:r>
            <a:endParaRPr lang="de-DE" dirty="0"/>
          </a:p>
        </p:txBody>
      </p:sp>
      <p:sp>
        <p:nvSpPr>
          <p:cNvPr id="13"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Neuroplastizität des Schmerz</a:t>
            </a:r>
            <a:endParaRPr lang="en-US" sz="1800" dirty="0">
              <a:latin typeface="Verdana"/>
              <a:cs typeface="Verdana"/>
            </a:endParaRPr>
          </a:p>
        </p:txBody>
      </p:sp>
    </p:spTree>
    <p:extLst>
      <p:ext uri="{BB962C8B-B14F-4D97-AF65-F5344CB8AC3E}">
        <p14:creationId xmlns:p14="http://schemas.microsoft.com/office/powerpoint/2010/main" val="55847402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183092"/>
            <a:ext cx="5760720" cy="502708"/>
          </a:xfrm>
        </p:spPr>
        <p:txBody>
          <a:bodyPr>
            <a:noAutofit/>
          </a:bodyPr>
          <a:lstStyle/>
          <a:p>
            <a:r>
              <a:rPr lang="de-DE" sz="1800" b="1" dirty="0">
                <a:latin typeface="Verdana"/>
                <a:cs typeface="Verdana"/>
              </a:rPr>
              <a:t>Was ist Schmerz</a:t>
            </a:r>
            <a:r>
              <a:rPr lang="de-DE" sz="1800" b="1" dirty="0" smtClean="0">
                <a:latin typeface="Verdana"/>
                <a:cs typeface="Verdana"/>
              </a:rPr>
              <a:t>?</a:t>
            </a:r>
            <a:endParaRPr lang="en-US" sz="1800" dirty="0">
              <a:latin typeface="Verdana"/>
              <a:cs typeface="Verdana"/>
            </a:endParaRPr>
          </a:p>
        </p:txBody>
      </p:sp>
      <p:pic>
        <p:nvPicPr>
          <p:cNvPr id="5" name="Bild 4" descr="Screenshot 2015-02-24 15.53.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0"/>
            <a:ext cx="1930291" cy="2207551"/>
          </a:xfrm>
          <a:prstGeom prst="rect">
            <a:avLst/>
          </a:prstGeom>
        </p:spPr>
      </p:pic>
      <p:sp>
        <p:nvSpPr>
          <p:cNvPr id="6" name="Textfeld 5"/>
          <p:cNvSpPr txBox="1"/>
          <p:nvPr/>
        </p:nvSpPr>
        <p:spPr>
          <a:xfrm>
            <a:off x="2667000" y="1524000"/>
            <a:ext cx="3398945" cy="1200329"/>
          </a:xfrm>
          <a:prstGeom prst="rect">
            <a:avLst/>
          </a:prstGeom>
          <a:noFill/>
        </p:spPr>
        <p:txBody>
          <a:bodyPr wrap="square" rtlCol="0">
            <a:spAutoFit/>
          </a:bodyPr>
          <a:lstStyle/>
          <a:p>
            <a:r>
              <a:rPr lang="de-DE" dirty="0" smtClean="0">
                <a:latin typeface="Verdana"/>
                <a:cs typeface="Verdana"/>
              </a:rPr>
              <a:t>Modell des Interaktiven Dualismus</a:t>
            </a:r>
          </a:p>
          <a:p>
            <a:endParaRPr lang="de-DE" dirty="0">
              <a:latin typeface="Verdana"/>
              <a:cs typeface="Verdana"/>
            </a:endParaRPr>
          </a:p>
          <a:p>
            <a:r>
              <a:rPr lang="de-DE" dirty="0" smtClean="0">
                <a:latin typeface="Verdana"/>
                <a:cs typeface="Verdana"/>
              </a:rPr>
              <a:t>Geist und Soma sind verschiedene Substanzen</a:t>
            </a:r>
          </a:p>
          <a:p>
            <a:endParaRPr lang="de-DE" dirty="0">
              <a:latin typeface="Verdana"/>
              <a:cs typeface="Verdana"/>
            </a:endParaRPr>
          </a:p>
          <a:p>
            <a:endParaRPr lang="de-DE" dirty="0">
              <a:latin typeface="Verdana"/>
              <a:cs typeface="Verdana"/>
            </a:endParaRPr>
          </a:p>
        </p:txBody>
      </p:sp>
      <p:sp>
        <p:nvSpPr>
          <p:cNvPr id="8" name="Datumsplatzhalter 7"/>
          <p:cNvSpPr>
            <a:spLocks noGrp="1"/>
          </p:cNvSpPr>
          <p:nvPr>
            <p:ph type="dt" sz="half" idx="10"/>
          </p:nvPr>
        </p:nvSpPr>
        <p:spPr>
          <a:xfrm>
            <a:off x="320040" y="4328583"/>
            <a:ext cx="1493520" cy="243417"/>
          </a:xfrm>
        </p:spPr>
        <p:txBody>
          <a:bodyPr/>
          <a:lstStyle/>
          <a:p>
            <a:fld id="{6A98AA55-849B-184C-86CC-54D4477DD043}" type="datetime1">
              <a:rPr lang="de-CH" smtClean="0">
                <a:solidFill>
                  <a:srgbClr val="BFBFBF"/>
                </a:solidFill>
              </a:rPr>
              <a:t>3/13/15</a:t>
            </a:fld>
            <a:endParaRPr lang="en-US">
              <a:solidFill>
                <a:srgbClr val="BFBFBF"/>
              </a:solidFill>
            </a:endParaRPr>
          </a:p>
        </p:txBody>
      </p:sp>
      <p:sp>
        <p:nvSpPr>
          <p:cNvPr id="9" name="Fußzeilenplatzhalter 8"/>
          <p:cNvSpPr>
            <a:spLocks noGrp="1"/>
          </p:cNvSpPr>
          <p:nvPr>
            <p:ph type="ftr" sz="quarter" idx="11"/>
          </p:nvPr>
        </p:nvSpPr>
        <p:spPr>
          <a:xfrm>
            <a:off x="1371600" y="4328583"/>
            <a:ext cx="38100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10" name="Foliennummernplatzhalter 9"/>
          <p:cNvSpPr>
            <a:spLocks noGrp="1"/>
          </p:cNvSpPr>
          <p:nvPr>
            <p:ph type="sldNum" sz="quarter" idx="12"/>
          </p:nvPr>
        </p:nvSpPr>
        <p:spPr>
          <a:xfrm>
            <a:off x="4587240" y="4328583"/>
            <a:ext cx="1493520" cy="243417"/>
          </a:xfrm>
        </p:spPr>
        <p:txBody>
          <a:bodyPr/>
          <a:lstStyle/>
          <a:p>
            <a:fld id="{B6F15528-21DE-4FAA-801E-634DDDAF4B2B}" type="slidenum">
              <a:rPr lang="en-US" smtClean="0">
                <a:solidFill>
                  <a:srgbClr val="BFBFBF"/>
                </a:solidFill>
              </a:rPr>
              <a:pPr/>
              <a:t>2</a:t>
            </a:fld>
            <a:endParaRPr lang="en-US">
              <a:solidFill>
                <a:srgbClr val="BFBFBF"/>
              </a:solidFill>
            </a:endParaRPr>
          </a:p>
        </p:txBody>
      </p:sp>
      <p:sp>
        <p:nvSpPr>
          <p:cNvPr id="13" name="Textfeld 12"/>
          <p:cNvSpPr txBox="1"/>
          <p:nvPr/>
        </p:nvSpPr>
        <p:spPr>
          <a:xfrm>
            <a:off x="609600" y="3733800"/>
            <a:ext cx="3352800" cy="246221"/>
          </a:xfrm>
          <a:prstGeom prst="rect">
            <a:avLst/>
          </a:prstGeom>
          <a:noFill/>
        </p:spPr>
        <p:txBody>
          <a:bodyPr wrap="square" rtlCol="0">
            <a:spAutoFit/>
          </a:bodyPr>
          <a:lstStyle/>
          <a:p>
            <a:r>
              <a:rPr lang="de-DE" sz="1000" dirty="0" smtClean="0"/>
              <a:t>Schmerzmodell nach </a:t>
            </a:r>
            <a:r>
              <a:rPr lang="de-DE" sz="1000" dirty="0" err="1" smtClean="0"/>
              <a:t>Renè</a:t>
            </a:r>
            <a:r>
              <a:rPr lang="de-DE" sz="1000" dirty="0" smtClean="0"/>
              <a:t> </a:t>
            </a:r>
            <a:r>
              <a:rPr lang="de-DE" sz="1000" dirty="0" err="1" smtClean="0"/>
              <a:t>Decartes</a:t>
            </a:r>
            <a:r>
              <a:rPr lang="de-DE" sz="1000" dirty="0" smtClean="0"/>
              <a:t> 17.Jh.</a:t>
            </a:r>
            <a:endParaRPr lang="de-DE" sz="1000" dirty="0"/>
          </a:p>
        </p:txBody>
      </p:sp>
    </p:spTree>
    <p:extLst>
      <p:ext uri="{BB962C8B-B14F-4D97-AF65-F5344CB8AC3E}">
        <p14:creationId xmlns:p14="http://schemas.microsoft.com/office/powerpoint/2010/main" val="24833739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3/14/15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20</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Was ist chronischer Schmerz?</a:t>
            </a:r>
            <a:endParaRPr lang="en-US" sz="1800" dirty="0">
              <a:latin typeface="Verdana"/>
              <a:cs typeface="Verdana"/>
            </a:endParaRPr>
          </a:p>
        </p:txBody>
      </p:sp>
      <p:sp>
        <p:nvSpPr>
          <p:cNvPr id="6" name="Textfeld 5"/>
          <p:cNvSpPr txBox="1"/>
          <p:nvPr/>
        </p:nvSpPr>
        <p:spPr>
          <a:xfrm>
            <a:off x="6220" y="1371600"/>
            <a:ext cx="6229282" cy="2308324"/>
          </a:xfrm>
          <a:prstGeom prst="rect">
            <a:avLst/>
          </a:prstGeom>
          <a:noFill/>
        </p:spPr>
        <p:txBody>
          <a:bodyPr wrap="square" rtlCol="0">
            <a:spAutoFit/>
          </a:bodyPr>
          <a:lstStyle/>
          <a:p>
            <a:r>
              <a:rPr lang="de-DE" i="1" dirty="0" smtClean="0">
                <a:latin typeface="Verdana"/>
                <a:cs typeface="Verdana"/>
              </a:rPr>
              <a:t>„Schmerzen </a:t>
            </a:r>
            <a:r>
              <a:rPr lang="de-DE" i="1" dirty="0" smtClean="0">
                <a:latin typeface="Verdana"/>
                <a:cs typeface="Verdana"/>
              </a:rPr>
              <a:t>länger als 6 Monate (ICD10 WHO</a:t>
            </a:r>
            <a:r>
              <a:rPr lang="de-DE" i="1" dirty="0" smtClean="0">
                <a:latin typeface="Verdana"/>
                <a:cs typeface="Verdana"/>
              </a:rPr>
              <a:t>)?“</a:t>
            </a:r>
          </a:p>
          <a:p>
            <a:endParaRPr lang="de-DE" dirty="0" smtClean="0">
              <a:latin typeface="Verdana"/>
              <a:cs typeface="Verdana"/>
            </a:endParaRPr>
          </a:p>
          <a:p>
            <a:pPr marL="342900" indent="-342900">
              <a:buFontTx/>
              <a:buChar char="-"/>
            </a:pPr>
            <a:endParaRPr lang="de-DE" dirty="0" smtClean="0">
              <a:latin typeface="Verdana"/>
              <a:cs typeface="Verdana"/>
            </a:endParaRPr>
          </a:p>
          <a:p>
            <a:pPr marL="285750" indent="-285750">
              <a:buFontTx/>
              <a:buChar char="-"/>
            </a:pPr>
            <a:r>
              <a:rPr lang="de-DE" dirty="0" smtClean="0">
                <a:latin typeface="Verdana"/>
                <a:cs typeface="Verdana"/>
              </a:rPr>
              <a:t>Fehlende Kopplung zu schädigenden somatischen Faktoren</a:t>
            </a:r>
          </a:p>
          <a:p>
            <a:pPr marL="285750" indent="-285750">
              <a:buFontTx/>
              <a:buChar char="-"/>
            </a:pPr>
            <a:endParaRPr lang="de-DE" dirty="0" smtClean="0">
              <a:latin typeface="Verdana"/>
              <a:cs typeface="Verdana"/>
            </a:endParaRPr>
          </a:p>
          <a:p>
            <a:pPr marL="285750" indent="-285750">
              <a:buFontTx/>
              <a:buChar char="-"/>
            </a:pPr>
            <a:r>
              <a:rPr lang="de-DE" dirty="0" smtClean="0">
                <a:latin typeface="Verdana"/>
                <a:cs typeface="Verdana"/>
              </a:rPr>
              <a:t> keine verstehbare Relation der Intensität und Lokalisation von Schmerzen</a:t>
            </a:r>
          </a:p>
          <a:p>
            <a:pPr marL="285750" indent="-285750">
              <a:buFontTx/>
              <a:buChar char="-"/>
            </a:pPr>
            <a:endParaRPr lang="de-DE" dirty="0" smtClean="0">
              <a:latin typeface="Verdana"/>
              <a:cs typeface="Verdana"/>
            </a:endParaRPr>
          </a:p>
          <a:p>
            <a:pPr marL="285750" indent="-285750">
              <a:buFontTx/>
              <a:buChar char="-"/>
            </a:pPr>
            <a:r>
              <a:rPr lang="de-DE" dirty="0" smtClean="0">
                <a:latin typeface="Verdana"/>
                <a:cs typeface="Verdana"/>
              </a:rPr>
              <a:t>Wechselnde Schmerzlokalisationen</a:t>
            </a:r>
          </a:p>
          <a:p>
            <a:pPr marL="285750" indent="-285750">
              <a:buFontTx/>
              <a:buChar char="-"/>
            </a:pPr>
            <a:endParaRPr lang="de-DE" dirty="0" smtClean="0">
              <a:latin typeface="Verdana"/>
              <a:cs typeface="Verdana"/>
            </a:endParaRPr>
          </a:p>
          <a:p>
            <a:pPr marL="285750" indent="-285750">
              <a:buFontTx/>
              <a:buChar char="-"/>
            </a:pPr>
            <a:r>
              <a:rPr lang="de-DE" dirty="0" smtClean="0">
                <a:latin typeface="Verdana"/>
                <a:cs typeface="Verdana"/>
              </a:rPr>
              <a:t>Fehlende Stress Reaktionen (Muskeltonus, HF, </a:t>
            </a:r>
            <a:r>
              <a:rPr lang="de-DE" dirty="0" err="1" smtClean="0">
                <a:latin typeface="Verdana"/>
                <a:cs typeface="Verdana"/>
              </a:rPr>
              <a:t>Schweissausbruch</a:t>
            </a:r>
            <a:r>
              <a:rPr lang="de-DE" dirty="0" smtClean="0">
                <a:latin typeface="Verdana"/>
                <a:cs typeface="Verdana"/>
              </a:rPr>
              <a:t>)</a:t>
            </a:r>
          </a:p>
          <a:p>
            <a:pPr marL="285750" indent="-285750">
              <a:buFontTx/>
              <a:buChar char="-"/>
            </a:pPr>
            <a:endParaRPr lang="de-DE" dirty="0" smtClean="0">
              <a:latin typeface="Verdana"/>
              <a:cs typeface="Verdana"/>
            </a:endParaRPr>
          </a:p>
          <a:p>
            <a:pPr marL="285750" indent="-285750">
              <a:buFontTx/>
              <a:buChar char="-"/>
            </a:pPr>
            <a:r>
              <a:rPr lang="de-DE" dirty="0" smtClean="0">
                <a:latin typeface="Verdana"/>
                <a:cs typeface="Verdana"/>
              </a:rPr>
              <a:t>Schmerz ist psychologisch begleitet</a:t>
            </a:r>
            <a:endParaRPr lang="de-DE" dirty="0">
              <a:latin typeface="Verdana"/>
              <a:cs typeface="Verdana"/>
            </a:endParaRPr>
          </a:p>
        </p:txBody>
      </p:sp>
      <p:sp>
        <p:nvSpPr>
          <p:cNvPr id="11" name="Textfeld 10"/>
          <p:cNvSpPr txBox="1"/>
          <p:nvPr/>
        </p:nvSpPr>
        <p:spPr>
          <a:xfrm>
            <a:off x="4191000" y="4038600"/>
            <a:ext cx="2057400" cy="246221"/>
          </a:xfrm>
          <a:prstGeom prst="rect">
            <a:avLst/>
          </a:prstGeom>
          <a:noFill/>
        </p:spPr>
        <p:txBody>
          <a:bodyPr wrap="square" rtlCol="0">
            <a:spAutoFit/>
          </a:bodyPr>
          <a:lstStyle/>
          <a:p>
            <a:r>
              <a:rPr lang="de-DE" sz="1000" dirty="0" err="1" smtClean="0"/>
              <a:t>Frettl</a:t>
            </a:r>
            <a:r>
              <a:rPr lang="de-DE" sz="1000" dirty="0" err="1" smtClean="0"/>
              <a:t>öh</a:t>
            </a:r>
            <a:r>
              <a:rPr lang="de-DE" sz="1000" dirty="0" smtClean="0"/>
              <a:t>, J.(2011) Springer Verlag</a:t>
            </a:r>
            <a:endParaRPr lang="de-DE" sz="1000" dirty="0"/>
          </a:p>
        </p:txBody>
      </p:sp>
    </p:spTree>
    <p:extLst>
      <p:ext uri="{BB962C8B-B14F-4D97-AF65-F5344CB8AC3E}">
        <p14:creationId xmlns:p14="http://schemas.microsoft.com/office/powerpoint/2010/main" val="41729366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21</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Was ist chronischer Schmerz?</a:t>
            </a:r>
            <a:endParaRPr lang="en-US" sz="1800" dirty="0">
              <a:latin typeface="Verdana"/>
              <a:cs typeface="Verdana"/>
            </a:endParaRPr>
          </a:p>
        </p:txBody>
      </p:sp>
      <p:pic>
        <p:nvPicPr>
          <p:cNvPr id="6" name="Bild 5" descr="Screenshot 2015-02-24 14.44.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685800"/>
            <a:ext cx="4728216" cy="3406863"/>
          </a:xfrm>
          <a:prstGeom prst="rect">
            <a:avLst/>
          </a:prstGeom>
        </p:spPr>
      </p:pic>
    </p:spTree>
    <p:extLst>
      <p:ext uri="{BB962C8B-B14F-4D97-AF65-F5344CB8AC3E}">
        <p14:creationId xmlns:p14="http://schemas.microsoft.com/office/powerpoint/2010/main" val="38499390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3/14/15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22</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Was ist chronischer Schmerz?</a:t>
            </a:r>
            <a:endParaRPr lang="en-US" sz="1800" dirty="0">
              <a:latin typeface="Verdana"/>
              <a:cs typeface="Verdana"/>
            </a:endParaRPr>
          </a:p>
        </p:txBody>
      </p:sp>
      <p:pic>
        <p:nvPicPr>
          <p:cNvPr id="6" name="Bild 5" descr="Screenshot 2015-02-24 14.54.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38199"/>
            <a:ext cx="2514600" cy="3341473"/>
          </a:xfrm>
          <a:prstGeom prst="rect">
            <a:avLst/>
          </a:prstGeom>
          <a:ln>
            <a:noFill/>
          </a:ln>
          <a:effectLst>
            <a:outerShdw blurRad="292100" dist="139700" dir="2700000" algn="tl" rotWithShape="0">
              <a:srgbClr val="333333">
                <a:alpha val="65000"/>
              </a:srgbClr>
            </a:outerShdw>
          </a:effectLst>
        </p:spPr>
      </p:pic>
      <p:sp>
        <p:nvSpPr>
          <p:cNvPr id="11" name="Rechteck 10"/>
          <p:cNvSpPr/>
          <p:nvPr/>
        </p:nvSpPr>
        <p:spPr>
          <a:xfrm>
            <a:off x="3733801" y="1143000"/>
            <a:ext cx="2286000" cy="2800766"/>
          </a:xfrm>
          <a:prstGeom prst="rect">
            <a:avLst/>
          </a:prstGeom>
        </p:spPr>
        <p:txBody>
          <a:bodyPr wrap="square">
            <a:spAutoFit/>
          </a:bodyPr>
          <a:lstStyle/>
          <a:p>
            <a:r>
              <a:rPr lang="de-DE" sz="1600" b="1" dirty="0" smtClean="0"/>
              <a:t>Mainzer-</a:t>
            </a:r>
            <a:r>
              <a:rPr lang="de-DE" sz="1600" b="1" dirty="0" err="1" smtClean="0"/>
              <a:t>Stadienmodell</a:t>
            </a:r>
            <a:r>
              <a:rPr lang="de-DE" sz="1600" b="1" dirty="0" smtClean="0"/>
              <a:t> der Chronifizierung</a:t>
            </a:r>
          </a:p>
          <a:p>
            <a:endParaRPr lang="de-DE" b="1" dirty="0"/>
          </a:p>
          <a:p>
            <a:endParaRPr lang="de-DE" b="1" dirty="0" smtClean="0"/>
          </a:p>
          <a:p>
            <a:r>
              <a:rPr lang="de-DE" b="1" dirty="0" smtClean="0"/>
              <a:t>Stadium</a:t>
            </a:r>
            <a:r>
              <a:rPr lang="de-DE" b="1" dirty="0"/>
              <a:t>-1:</a:t>
            </a:r>
            <a:r>
              <a:rPr lang="de-DE" dirty="0"/>
              <a:t> </a:t>
            </a:r>
            <a:endParaRPr lang="de-DE" dirty="0" smtClean="0"/>
          </a:p>
          <a:p>
            <a:r>
              <a:rPr lang="de-DE" dirty="0" smtClean="0"/>
              <a:t>Akuter</a:t>
            </a:r>
            <a:r>
              <a:rPr lang="de-DE" dirty="0"/>
              <a:t>/ Subakuter und Remittierender </a:t>
            </a:r>
            <a:r>
              <a:rPr lang="de-DE" dirty="0" smtClean="0"/>
              <a:t>Schmerz</a:t>
            </a:r>
          </a:p>
          <a:p>
            <a:endParaRPr lang="en-US" dirty="0"/>
          </a:p>
          <a:p>
            <a:r>
              <a:rPr lang="de-DE" b="1" dirty="0"/>
              <a:t>Stadium-2:</a:t>
            </a:r>
            <a:r>
              <a:rPr lang="de-DE" dirty="0"/>
              <a:t> </a:t>
            </a:r>
            <a:endParaRPr lang="de-DE" dirty="0" smtClean="0"/>
          </a:p>
          <a:p>
            <a:r>
              <a:rPr lang="de-DE" dirty="0" smtClean="0"/>
              <a:t>Chronischer Schmerz</a:t>
            </a:r>
          </a:p>
          <a:p>
            <a:endParaRPr lang="en-US" dirty="0"/>
          </a:p>
          <a:p>
            <a:r>
              <a:rPr lang="de-DE" b="1" dirty="0"/>
              <a:t>Stadium-3</a:t>
            </a:r>
            <a:r>
              <a:rPr lang="de-DE" b="1" dirty="0" smtClean="0"/>
              <a:t>:</a:t>
            </a:r>
          </a:p>
          <a:p>
            <a:r>
              <a:rPr lang="de-DE" dirty="0" smtClean="0"/>
              <a:t>Langandauernder </a:t>
            </a:r>
            <a:r>
              <a:rPr lang="de-DE" dirty="0"/>
              <a:t>chronischer Schmerz </a:t>
            </a:r>
            <a:endParaRPr lang="en-US" dirty="0"/>
          </a:p>
        </p:txBody>
      </p:sp>
      <p:sp>
        <p:nvSpPr>
          <p:cNvPr id="12" name="Textfeld 11"/>
          <p:cNvSpPr txBox="1"/>
          <p:nvPr/>
        </p:nvSpPr>
        <p:spPr>
          <a:xfrm>
            <a:off x="3657600" y="4038600"/>
            <a:ext cx="2590800" cy="246221"/>
          </a:xfrm>
          <a:prstGeom prst="rect">
            <a:avLst/>
          </a:prstGeom>
          <a:noFill/>
        </p:spPr>
        <p:txBody>
          <a:bodyPr wrap="square" rtlCol="0">
            <a:spAutoFit/>
          </a:bodyPr>
          <a:lstStyle/>
          <a:p>
            <a:r>
              <a:rPr lang="de-DE" sz="1000" dirty="0" err="1" smtClean="0"/>
              <a:t>Gebershagen</a:t>
            </a:r>
            <a:r>
              <a:rPr lang="de-DE" sz="1000" dirty="0" smtClean="0"/>
              <a:t>, HU.(1996) </a:t>
            </a:r>
            <a:r>
              <a:rPr lang="de-DE" sz="1000" dirty="0" err="1" smtClean="0"/>
              <a:t>Aarache</a:t>
            </a:r>
            <a:r>
              <a:rPr lang="de-DE" sz="1000" dirty="0" smtClean="0"/>
              <a:t>-Verlag</a:t>
            </a:r>
            <a:endParaRPr lang="de-DE" sz="1000" dirty="0"/>
          </a:p>
        </p:txBody>
      </p:sp>
    </p:spTree>
    <p:extLst>
      <p:ext uri="{BB962C8B-B14F-4D97-AF65-F5344CB8AC3E}">
        <p14:creationId xmlns:p14="http://schemas.microsoft.com/office/powerpoint/2010/main" val="6187890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3/14/15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23</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Was ist chronischer Schmerz?</a:t>
            </a:r>
            <a:endParaRPr lang="en-US" sz="1800" dirty="0">
              <a:latin typeface="Verdana"/>
              <a:cs typeface="Verdana"/>
            </a:endParaRPr>
          </a:p>
        </p:txBody>
      </p:sp>
      <p:pic>
        <p:nvPicPr>
          <p:cNvPr id="6" name="Bild 5" descr="Screenshot 2015-03-10 11.57.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762000"/>
            <a:ext cx="2286952" cy="3200400"/>
          </a:xfrm>
          <a:prstGeom prst="rect">
            <a:avLst/>
          </a:prstGeom>
          <a:ln>
            <a:noFill/>
          </a:ln>
          <a:effectLst>
            <a:outerShdw blurRad="292100" dist="139700" dir="2700000" algn="tl" rotWithShape="0">
              <a:srgbClr val="333333">
                <a:alpha val="65000"/>
              </a:srgbClr>
            </a:outerShdw>
          </a:effectLst>
        </p:spPr>
      </p:pic>
      <p:sp>
        <p:nvSpPr>
          <p:cNvPr id="11" name="Textfeld 10"/>
          <p:cNvSpPr txBox="1"/>
          <p:nvPr/>
        </p:nvSpPr>
        <p:spPr>
          <a:xfrm>
            <a:off x="3581400" y="1143000"/>
            <a:ext cx="2362200" cy="1569660"/>
          </a:xfrm>
          <a:prstGeom prst="rect">
            <a:avLst/>
          </a:prstGeom>
          <a:noFill/>
        </p:spPr>
        <p:txBody>
          <a:bodyPr wrap="square" rtlCol="0">
            <a:spAutoFit/>
          </a:bodyPr>
          <a:lstStyle/>
          <a:p>
            <a:r>
              <a:rPr lang="de-DE" b="1" dirty="0" smtClean="0"/>
              <a:t>Schmerz-Empfindungsskala (SES)</a:t>
            </a:r>
          </a:p>
          <a:p>
            <a:endParaRPr lang="de-DE" dirty="0"/>
          </a:p>
          <a:p>
            <a:pPr marL="285750" indent="-285750">
              <a:buFontTx/>
              <a:buChar char="-"/>
            </a:pPr>
            <a:r>
              <a:rPr lang="de-DE" dirty="0" smtClean="0"/>
              <a:t>24 Fragen zur Schmerzqualität</a:t>
            </a:r>
          </a:p>
          <a:p>
            <a:endParaRPr lang="de-DE" dirty="0" smtClean="0"/>
          </a:p>
          <a:p>
            <a:pPr marL="285750" indent="-285750">
              <a:buFontTx/>
              <a:buChar char="-"/>
            </a:pPr>
            <a:r>
              <a:rPr lang="de-DE" dirty="0" smtClean="0"/>
              <a:t>5 Dimensionen</a:t>
            </a:r>
          </a:p>
          <a:p>
            <a:endParaRPr lang="de-DE" dirty="0" smtClean="0"/>
          </a:p>
          <a:p>
            <a:pPr marL="285750" indent="-285750">
              <a:buFontTx/>
              <a:buChar char="-"/>
            </a:pPr>
            <a:r>
              <a:rPr lang="de-DE" dirty="0" smtClean="0"/>
              <a:t>Vergleich zu akuten/subakuten Schmerzpatienten</a:t>
            </a:r>
          </a:p>
        </p:txBody>
      </p:sp>
      <p:sp>
        <p:nvSpPr>
          <p:cNvPr id="12" name="Textfeld 11"/>
          <p:cNvSpPr txBox="1"/>
          <p:nvPr/>
        </p:nvSpPr>
        <p:spPr>
          <a:xfrm>
            <a:off x="3352800" y="4038600"/>
            <a:ext cx="2895600" cy="246221"/>
          </a:xfrm>
          <a:prstGeom prst="rect">
            <a:avLst/>
          </a:prstGeom>
          <a:noFill/>
        </p:spPr>
        <p:txBody>
          <a:bodyPr wrap="square" rtlCol="0">
            <a:spAutoFit/>
          </a:bodyPr>
          <a:lstStyle/>
          <a:p>
            <a:r>
              <a:rPr lang="de-DE" sz="1000" dirty="0" err="1" smtClean="0"/>
              <a:t>Geissner</a:t>
            </a:r>
            <a:r>
              <a:rPr lang="de-DE" sz="1000" dirty="0" smtClean="0"/>
              <a:t>, E.(1996) </a:t>
            </a:r>
            <a:r>
              <a:rPr lang="de-DE" sz="1000" dirty="0" err="1" smtClean="0"/>
              <a:t>Hogrefe</a:t>
            </a:r>
            <a:r>
              <a:rPr lang="de-DE" sz="1000" dirty="0" smtClean="0"/>
              <a:t>-Verlag</a:t>
            </a:r>
            <a:endParaRPr lang="de-DE" sz="1000" dirty="0"/>
          </a:p>
        </p:txBody>
      </p:sp>
    </p:spTree>
    <p:extLst>
      <p:ext uri="{BB962C8B-B14F-4D97-AF65-F5344CB8AC3E}">
        <p14:creationId xmlns:p14="http://schemas.microsoft.com/office/powerpoint/2010/main" val="618789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24</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Was ist chronischer Schmerz?</a:t>
            </a:r>
            <a:endParaRPr lang="en-US" sz="1800" dirty="0">
              <a:latin typeface="Verdana"/>
              <a:cs typeface="Verdana"/>
            </a:endParaRPr>
          </a:p>
        </p:txBody>
      </p:sp>
      <p:pic>
        <p:nvPicPr>
          <p:cNvPr id="6" name="Bild 5" descr="Screenshot 2015-03-10 11.52.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76400"/>
            <a:ext cx="2217874" cy="685800"/>
          </a:xfrm>
          <a:prstGeom prst="rect">
            <a:avLst/>
          </a:prstGeom>
        </p:spPr>
      </p:pic>
      <p:pic>
        <p:nvPicPr>
          <p:cNvPr id="11" name="Bild 10" descr="Screenshot 2015-03-10 11.53.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2438401"/>
            <a:ext cx="2239926" cy="1219200"/>
          </a:xfrm>
          <a:prstGeom prst="rect">
            <a:avLst/>
          </a:prstGeom>
        </p:spPr>
      </p:pic>
      <p:pic>
        <p:nvPicPr>
          <p:cNvPr id="12" name="Bild 11" descr="Screenshot 2015-03-10 12.02.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1" y="1676401"/>
            <a:ext cx="2217874" cy="685800"/>
          </a:xfrm>
          <a:prstGeom prst="rect">
            <a:avLst/>
          </a:prstGeom>
        </p:spPr>
      </p:pic>
      <p:pic>
        <p:nvPicPr>
          <p:cNvPr id="13" name="Bild 12" descr="Screenshot 2015-03-10 12.02.4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2514600"/>
            <a:ext cx="2307753" cy="1219199"/>
          </a:xfrm>
          <a:prstGeom prst="rect">
            <a:avLst/>
          </a:prstGeom>
        </p:spPr>
      </p:pic>
      <p:cxnSp>
        <p:nvCxnSpPr>
          <p:cNvPr id="14" name="Gerade Verbindung 13"/>
          <p:cNvCxnSpPr/>
          <p:nvPr/>
        </p:nvCxnSpPr>
        <p:spPr>
          <a:xfrm>
            <a:off x="2833950" y="1295400"/>
            <a:ext cx="9338" cy="29760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feld 14"/>
          <p:cNvSpPr txBox="1"/>
          <p:nvPr/>
        </p:nvSpPr>
        <p:spPr>
          <a:xfrm>
            <a:off x="457200" y="1295400"/>
            <a:ext cx="3146969" cy="369332"/>
          </a:xfrm>
          <a:prstGeom prst="rect">
            <a:avLst/>
          </a:prstGeom>
          <a:noFill/>
        </p:spPr>
        <p:txBody>
          <a:bodyPr wrap="square" rtlCol="0">
            <a:spAutoFit/>
          </a:bodyPr>
          <a:lstStyle/>
          <a:p>
            <a:r>
              <a:rPr lang="de-DE" dirty="0" smtClean="0"/>
              <a:t>Chronischer Schmerzpatient</a:t>
            </a:r>
            <a:endParaRPr lang="de-DE" dirty="0"/>
          </a:p>
        </p:txBody>
      </p:sp>
      <p:sp>
        <p:nvSpPr>
          <p:cNvPr id="16" name="Textfeld 15"/>
          <p:cNvSpPr txBox="1"/>
          <p:nvPr/>
        </p:nvSpPr>
        <p:spPr>
          <a:xfrm>
            <a:off x="3048000" y="1295400"/>
            <a:ext cx="3146969" cy="369332"/>
          </a:xfrm>
          <a:prstGeom prst="rect">
            <a:avLst/>
          </a:prstGeom>
          <a:noFill/>
        </p:spPr>
        <p:txBody>
          <a:bodyPr wrap="square" rtlCol="0">
            <a:spAutoFit/>
          </a:bodyPr>
          <a:lstStyle/>
          <a:p>
            <a:r>
              <a:rPr lang="de-DE" dirty="0" smtClean="0"/>
              <a:t>Psychosomatische Schmerzen</a:t>
            </a:r>
            <a:endParaRPr lang="de-DE" dirty="0"/>
          </a:p>
        </p:txBody>
      </p:sp>
    </p:spTree>
    <p:extLst>
      <p:ext uri="{BB962C8B-B14F-4D97-AF65-F5344CB8AC3E}">
        <p14:creationId xmlns:p14="http://schemas.microsoft.com/office/powerpoint/2010/main" val="8213129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25</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Faktoren der Chronifizierung?</a:t>
            </a:r>
            <a:endParaRPr lang="en-US" sz="1800" dirty="0">
              <a:latin typeface="Verdana"/>
              <a:cs typeface="Verdana"/>
            </a:endParaRPr>
          </a:p>
        </p:txBody>
      </p:sp>
      <p:pic>
        <p:nvPicPr>
          <p:cNvPr id="6" name="Bild 5"/>
          <p:cNvPicPr>
            <a:picLocks noChangeAspect="1"/>
          </p:cNvPicPr>
          <p:nvPr/>
        </p:nvPicPr>
        <p:blipFill>
          <a:blip r:embed="rId2"/>
          <a:stretch>
            <a:fillRect/>
          </a:stretch>
        </p:blipFill>
        <p:spPr>
          <a:xfrm>
            <a:off x="685800" y="2209800"/>
            <a:ext cx="1906476" cy="1428586"/>
          </a:xfrm>
          <a:prstGeom prst="rect">
            <a:avLst/>
          </a:prstGeom>
        </p:spPr>
      </p:pic>
      <p:pic>
        <p:nvPicPr>
          <p:cNvPr id="11" name="Bild 10" descr="Screenshot 2015-03-10 12.39.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2209800"/>
            <a:ext cx="1752600" cy="1442315"/>
          </a:xfrm>
          <a:prstGeom prst="rect">
            <a:avLst/>
          </a:prstGeom>
        </p:spPr>
      </p:pic>
      <p:cxnSp>
        <p:nvCxnSpPr>
          <p:cNvPr id="12" name="Gerade Verbindung mit Pfeil 11"/>
          <p:cNvCxnSpPr/>
          <p:nvPr/>
        </p:nvCxnSpPr>
        <p:spPr>
          <a:xfrm flipH="1">
            <a:off x="1371600" y="685800"/>
            <a:ext cx="1251260" cy="11186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Gerade Verbindung mit Pfeil 12"/>
          <p:cNvCxnSpPr/>
          <p:nvPr/>
        </p:nvCxnSpPr>
        <p:spPr>
          <a:xfrm>
            <a:off x="3733800" y="685800"/>
            <a:ext cx="762000" cy="1143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feld 13"/>
          <p:cNvSpPr txBox="1"/>
          <p:nvPr/>
        </p:nvSpPr>
        <p:spPr>
          <a:xfrm>
            <a:off x="609600" y="1828800"/>
            <a:ext cx="7806367" cy="369332"/>
          </a:xfrm>
          <a:prstGeom prst="rect">
            <a:avLst/>
          </a:prstGeom>
          <a:noFill/>
        </p:spPr>
        <p:txBody>
          <a:bodyPr wrap="square" rtlCol="0">
            <a:spAutoFit/>
          </a:bodyPr>
          <a:lstStyle/>
          <a:p>
            <a:r>
              <a:rPr lang="de-DE" dirty="0" smtClean="0"/>
              <a:t> Iatrogene Faktoren                            Psychologische (Patientenbezogene) Faktoren                                       </a:t>
            </a:r>
            <a:endParaRPr lang="de-DE" dirty="0"/>
          </a:p>
        </p:txBody>
      </p:sp>
    </p:spTree>
    <p:extLst>
      <p:ext uri="{BB962C8B-B14F-4D97-AF65-F5344CB8AC3E}">
        <p14:creationId xmlns:p14="http://schemas.microsoft.com/office/powerpoint/2010/main" val="242840086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3/14/15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26</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Faktoren der Chronifizierung?</a:t>
            </a:r>
            <a:endParaRPr lang="en-US" sz="1800" dirty="0">
              <a:latin typeface="Verdana"/>
              <a:cs typeface="Verdana"/>
            </a:endParaRPr>
          </a:p>
        </p:txBody>
      </p:sp>
      <p:pic>
        <p:nvPicPr>
          <p:cNvPr id="15" name="Bild 14"/>
          <p:cNvPicPr/>
          <p:nvPr/>
        </p:nvPicPr>
        <p:blipFill>
          <a:blip r:embed="rId2">
            <a:extLst>
              <a:ext uri="{28A0092B-C50C-407E-A947-70E740481C1C}">
                <a14:useLocalDpi xmlns:a14="http://schemas.microsoft.com/office/drawing/2010/main" val="0"/>
              </a:ext>
            </a:extLst>
          </a:blip>
          <a:stretch>
            <a:fillRect/>
          </a:stretch>
        </p:blipFill>
        <p:spPr>
          <a:xfrm>
            <a:off x="1219200" y="762000"/>
            <a:ext cx="4495799" cy="3352800"/>
          </a:xfrm>
          <a:prstGeom prst="rect">
            <a:avLst/>
          </a:prstGeom>
        </p:spPr>
      </p:pic>
      <p:pic>
        <p:nvPicPr>
          <p:cNvPr id="16" name="Bild 15" descr="Screenshot 2015-03-10 12.39.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362200"/>
            <a:ext cx="1752600" cy="1442315"/>
          </a:xfrm>
          <a:prstGeom prst="rect">
            <a:avLst/>
          </a:prstGeom>
        </p:spPr>
      </p:pic>
      <p:sp>
        <p:nvSpPr>
          <p:cNvPr id="11" name="Textfeld 10"/>
          <p:cNvSpPr txBox="1"/>
          <p:nvPr/>
        </p:nvSpPr>
        <p:spPr>
          <a:xfrm>
            <a:off x="381000" y="4038600"/>
            <a:ext cx="5867400" cy="246221"/>
          </a:xfrm>
          <a:prstGeom prst="rect">
            <a:avLst/>
          </a:prstGeom>
          <a:noFill/>
        </p:spPr>
        <p:txBody>
          <a:bodyPr wrap="square" rtlCol="0">
            <a:spAutoFit/>
          </a:bodyPr>
          <a:lstStyle/>
          <a:p>
            <a:r>
              <a:rPr lang="de-DE" sz="1000" dirty="0" err="1" smtClean="0"/>
              <a:t>Frettl</a:t>
            </a:r>
            <a:r>
              <a:rPr lang="de-DE" sz="1000" dirty="0" err="1" smtClean="0"/>
              <a:t>öh</a:t>
            </a:r>
            <a:r>
              <a:rPr lang="de-DE" sz="1000" dirty="0" smtClean="0"/>
              <a:t>, J.(2011) Springer Verlag, </a:t>
            </a:r>
            <a:r>
              <a:rPr lang="de-DE" sz="1000" dirty="0" err="1" smtClean="0"/>
              <a:t>Flothow</a:t>
            </a:r>
            <a:r>
              <a:rPr lang="de-DE" sz="1000" dirty="0" smtClean="0"/>
              <a:t>, A.(2009) Gesundheitswesen</a:t>
            </a:r>
            <a:endParaRPr lang="de-DE" sz="1000" dirty="0"/>
          </a:p>
        </p:txBody>
      </p:sp>
    </p:spTree>
    <p:extLst>
      <p:ext uri="{BB962C8B-B14F-4D97-AF65-F5344CB8AC3E}">
        <p14:creationId xmlns:p14="http://schemas.microsoft.com/office/powerpoint/2010/main" val="36977183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3/14/15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27</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Faktoren der Chronifizierung?</a:t>
            </a:r>
            <a:endParaRPr lang="en-US" sz="1800" dirty="0">
              <a:latin typeface="Verdana"/>
              <a:cs typeface="Verdana"/>
            </a:endParaRPr>
          </a:p>
        </p:txBody>
      </p:sp>
      <p:sp>
        <p:nvSpPr>
          <p:cNvPr id="2" name="Rechteck 1"/>
          <p:cNvSpPr/>
          <p:nvPr/>
        </p:nvSpPr>
        <p:spPr>
          <a:xfrm>
            <a:off x="2895600" y="762000"/>
            <a:ext cx="3200400" cy="3231653"/>
          </a:xfrm>
          <a:prstGeom prst="rect">
            <a:avLst/>
          </a:prstGeom>
        </p:spPr>
        <p:txBody>
          <a:bodyPr>
            <a:spAutoFit/>
          </a:bodyPr>
          <a:lstStyle/>
          <a:p>
            <a:pPr marL="171450" lvl="0" indent="-171450">
              <a:buFont typeface="Arial"/>
              <a:buChar char="•"/>
            </a:pPr>
            <a:r>
              <a:rPr lang="de-DE" b="1" dirty="0" smtClean="0"/>
              <a:t>Überdiagnostik</a:t>
            </a:r>
          </a:p>
          <a:p>
            <a:pPr lvl="0"/>
            <a:r>
              <a:rPr lang="de-DE" dirty="0"/>
              <a:t> </a:t>
            </a:r>
            <a:r>
              <a:rPr lang="de-DE" dirty="0" smtClean="0"/>
              <a:t>    (</a:t>
            </a:r>
            <a:r>
              <a:rPr lang="de-DE" dirty="0" err="1" smtClean="0"/>
              <a:t>Rx</a:t>
            </a:r>
            <a:r>
              <a:rPr lang="de-DE" dirty="0" smtClean="0"/>
              <a:t>, MRI, VAS, Befund....)</a:t>
            </a:r>
          </a:p>
          <a:p>
            <a:pPr lvl="0"/>
            <a:endParaRPr lang="en-US" dirty="0"/>
          </a:p>
          <a:p>
            <a:pPr marL="171450" lvl="0" indent="-171450">
              <a:buFont typeface="Arial"/>
              <a:buChar char="•"/>
            </a:pPr>
            <a:r>
              <a:rPr lang="de-DE" b="1" dirty="0" smtClean="0"/>
              <a:t>Informationsmangel</a:t>
            </a:r>
          </a:p>
          <a:p>
            <a:pPr lvl="0"/>
            <a:r>
              <a:rPr lang="de-DE" dirty="0"/>
              <a:t> </a:t>
            </a:r>
            <a:r>
              <a:rPr lang="de-DE" dirty="0" smtClean="0"/>
              <a:t>    - was ist Schmerz</a:t>
            </a:r>
          </a:p>
          <a:p>
            <a:pPr lvl="0"/>
            <a:r>
              <a:rPr lang="de-DE" dirty="0"/>
              <a:t> </a:t>
            </a:r>
            <a:r>
              <a:rPr lang="de-DE" dirty="0" smtClean="0"/>
              <a:t>    - Chronifizierung ein Physiologie-Prozess</a:t>
            </a:r>
          </a:p>
          <a:p>
            <a:pPr lvl="0"/>
            <a:r>
              <a:rPr lang="de-DE" dirty="0"/>
              <a:t> </a:t>
            </a:r>
            <a:r>
              <a:rPr lang="de-DE" dirty="0" smtClean="0"/>
              <a:t>    - was man tut....</a:t>
            </a:r>
          </a:p>
          <a:p>
            <a:pPr lvl="0"/>
            <a:endParaRPr lang="en-US" b="1" dirty="0"/>
          </a:p>
          <a:p>
            <a:pPr marL="171450" lvl="0" indent="-171450">
              <a:buFont typeface="Arial"/>
              <a:buChar char="•"/>
            </a:pPr>
            <a:r>
              <a:rPr lang="de-DE" b="1" dirty="0"/>
              <a:t>Fehler in der </a:t>
            </a:r>
            <a:r>
              <a:rPr lang="de-DE" b="1" dirty="0" smtClean="0"/>
              <a:t>Medikation</a:t>
            </a:r>
          </a:p>
          <a:p>
            <a:pPr lvl="0"/>
            <a:r>
              <a:rPr lang="de-DE" dirty="0"/>
              <a:t> </a:t>
            </a:r>
            <a:r>
              <a:rPr lang="de-DE" dirty="0" smtClean="0"/>
              <a:t>    - Medikamenteneinnahme</a:t>
            </a:r>
          </a:p>
          <a:p>
            <a:pPr lvl="0"/>
            <a:r>
              <a:rPr lang="de-DE" dirty="0"/>
              <a:t> </a:t>
            </a:r>
            <a:r>
              <a:rPr lang="de-DE" dirty="0" smtClean="0"/>
              <a:t>    -  Unterversorgung, Überdosis</a:t>
            </a:r>
          </a:p>
          <a:p>
            <a:pPr lvl="0"/>
            <a:r>
              <a:rPr lang="de-DE" dirty="0"/>
              <a:t> </a:t>
            </a:r>
            <a:r>
              <a:rPr lang="de-DE" dirty="0" smtClean="0"/>
              <a:t>    - falsche Einnahme</a:t>
            </a:r>
          </a:p>
          <a:p>
            <a:pPr lvl="0"/>
            <a:endParaRPr lang="en-US" b="1" dirty="0"/>
          </a:p>
          <a:p>
            <a:pPr marL="171450" lvl="0" indent="-171450">
              <a:buFont typeface="Arial"/>
              <a:buChar char="•"/>
            </a:pPr>
            <a:r>
              <a:rPr lang="de-DE" b="1" dirty="0"/>
              <a:t>Vernachlässigung psychosozialer </a:t>
            </a:r>
            <a:r>
              <a:rPr lang="de-DE" b="1" dirty="0" smtClean="0"/>
              <a:t>Faktoren</a:t>
            </a:r>
          </a:p>
          <a:p>
            <a:pPr lvl="0"/>
            <a:r>
              <a:rPr lang="de-DE" dirty="0"/>
              <a:t> </a:t>
            </a:r>
            <a:r>
              <a:rPr lang="de-DE" dirty="0" smtClean="0"/>
              <a:t>     - Ignoranz</a:t>
            </a:r>
          </a:p>
          <a:p>
            <a:pPr lvl="0"/>
            <a:r>
              <a:rPr lang="de-DE" dirty="0"/>
              <a:t> </a:t>
            </a:r>
            <a:r>
              <a:rPr lang="de-DE" dirty="0" smtClean="0"/>
              <a:t>     - Hilflosigkeit</a:t>
            </a:r>
          </a:p>
          <a:p>
            <a:pPr lvl="0"/>
            <a:r>
              <a:rPr lang="de-DE" dirty="0"/>
              <a:t> </a:t>
            </a:r>
            <a:r>
              <a:rPr lang="de-DE" dirty="0" smtClean="0"/>
              <a:t>     - Unwissenheit</a:t>
            </a:r>
            <a:endParaRPr lang="en-US" dirty="0"/>
          </a:p>
        </p:txBody>
      </p:sp>
      <p:pic>
        <p:nvPicPr>
          <p:cNvPr id="11" name="Bild 10"/>
          <p:cNvPicPr>
            <a:picLocks noChangeAspect="1"/>
          </p:cNvPicPr>
          <p:nvPr/>
        </p:nvPicPr>
        <p:blipFill>
          <a:blip r:embed="rId2"/>
          <a:stretch>
            <a:fillRect/>
          </a:stretch>
        </p:blipFill>
        <p:spPr>
          <a:xfrm>
            <a:off x="685800" y="2209800"/>
            <a:ext cx="1906476" cy="1428586"/>
          </a:xfrm>
          <a:prstGeom prst="rect">
            <a:avLst/>
          </a:prstGeom>
        </p:spPr>
      </p:pic>
      <p:sp>
        <p:nvSpPr>
          <p:cNvPr id="12" name="Textfeld 11"/>
          <p:cNvSpPr txBox="1"/>
          <p:nvPr/>
        </p:nvSpPr>
        <p:spPr>
          <a:xfrm>
            <a:off x="381000" y="4038600"/>
            <a:ext cx="5867400" cy="246221"/>
          </a:xfrm>
          <a:prstGeom prst="rect">
            <a:avLst/>
          </a:prstGeom>
          <a:noFill/>
        </p:spPr>
        <p:txBody>
          <a:bodyPr wrap="square" rtlCol="0">
            <a:spAutoFit/>
          </a:bodyPr>
          <a:lstStyle/>
          <a:p>
            <a:r>
              <a:rPr lang="de-DE" sz="1000" dirty="0" err="1" smtClean="0"/>
              <a:t>Frettl</a:t>
            </a:r>
            <a:r>
              <a:rPr lang="de-DE" sz="1000" dirty="0" err="1" smtClean="0"/>
              <a:t>öh</a:t>
            </a:r>
            <a:r>
              <a:rPr lang="de-DE" sz="1000" dirty="0" smtClean="0"/>
              <a:t>, J.(2011) Springer Verlag, </a:t>
            </a:r>
            <a:r>
              <a:rPr lang="de-DE" sz="1000" dirty="0" err="1" smtClean="0"/>
              <a:t>Flothow</a:t>
            </a:r>
            <a:r>
              <a:rPr lang="de-DE" sz="1000" dirty="0" smtClean="0"/>
              <a:t>, A.(2009) Gesundheitswesen</a:t>
            </a:r>
            <a:endParaRPr lang="de-DE" sz="1000" dirty="0"/>
          </a:p>
        </p:txBody>
      </p:sp>
    </p:spTree>
    <p:extLst>
      <p:ext uri="{BB962C8B-B14F-4D97-AF65-F5344CB8AC3E}">
        <p14:creationId xmlns:p14="http://schemas.microsoft.com/office/powerpoint/2010/main" val="42829367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28</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2" name="Textfeld 1"/>
          <p:cNvSpPr txBox="1"/>
          <p:nvPr/>
        </p:nvSpPr>
        <p:spPr>
          <a:xfrm>
            <a:off x="228600" y="1295400"/>
            <a:ext cx="5486400" cy="276999"/>
          </a:xfrm>
          <a:prstGeom prst="rect">
            <a:avLst/>
          </a:prstGeom>
          <a:noFill/>
        </p:spPr>
        <p:txBody>
          <a:bodyPr wrap="square" rtlCol="0">
            <a:spAutoFit/>
          </a:bodyPr>
          <a:lstStyle/>
          <a:p>
            <a:r>
              <a:rPr lang="de-DE" b="1" dirty="0" smtClean="0"/>
              <a:t>Triage von </a:t>
            </a:r>
            <a:r>
              <a:rPr lang="de-DE" b="1" dirty="0" err="1" smtClean="0"/>
              <a:t>Nachemson</a:t>
            </a:r>
            <a:r>
              <a:rPr lang="de-DE" b="1" dirty="0" smtClean="0"/>
              <a:t> 1994        </a:t>
            </a:r>
            <a:endParaRPr lang="de-DE" b="1" dirty="0"/>
          </a:p>
        </p:txBody>
      </p:sp>
      <p:sp>
        <p:nvSpPr>
          <p:cNvPr id="3" name="Textfeld 2"/>
          <p:cNvSpPr txBox="1"/>
          <p:nvPr/>
        </p:nvSpPr>
        <p:spPr>
          <a:xfrm>
            <a:off x="1371600" y="1676400"/>
            <a:ext cx="3276600" cy="2554545"/>
          </a:xfrm>
          <a:prstGeom prst="rect">
            <a:avLst/>
          </a:prstGeom>
          <a:noFill/>
        </p:spPr>
        <p:txBody>
          <a:bodyPr wrap="square" rtlCol="0">
            <a:spAutoFit/>
          </a:bodyPr>
          <a:lstStyle/>
          <a:p>
            <a:r>
              <a:rPr lang="de-DE" sz="2000" dirty="0" smtClean="0">
                <a:latin typeface="Verdana"/>
                <a:cs typeface="Verdana"/>
              </a:rPr>
              <a:t>Education</a:t>
            </a:r>
          </a:p>
          <a:p>
            <a:r>
              <a:rPr lang="de-DE" sz="2000" dirty="0">
                <a:latin typeface="Verdana"/>
                <a:cs typeface="Verdana"/>
              </a:rPr>
              <a:t> </a:t>
            </a:r>
            <a:r>
              <a:rPr lang="de-DE" sz="2000" dirty="0" smtClean="0">
                <a:latin typeface="Verdana"/>
                <a:cs typeface="Verdana"/>
              </a:rPr>
              <a:t> </a:t>
            </a:r>
          </a:p>
          <a:p>
            <a:r>
              <a:rPr lang="de-DE" sz="2000" dirty="0" err="1" smtClean="0">
                <a:latin typeface="Verdana"/>
                <a:cs typeface="Verdana"/>
              </a:rPr>
              <a:t>Exercise</a:t>
            </a:r>
            <a:endParaRPr lang="de-DE" sz="2000" dirty="0" smtClean="0">
              <a:latin typeface="Verdana"/>
              <a:cs typeface="Verdana"/>
            </a:endParaRPr>
          </a:p>
          <a:p>
            <a:endParaRPr lang="de-DE" sz="2000" dirty="0">
              <a:latin typeface="Verdana"/>
              <a:cs typeface="Verdana"/>
            </a:endParaRPr>
          </a:p>
          <a:p>
            <a:r>
              <a:rPr lang="de-DE" sz="2000" dirty="0" err="1" smtClean="0">
                <a:latin typeface="Verdana"/>
                <a:cs typeface="Verdana"/>
              </a:rPr>
              <a:t>Encourageement</a:t>
            </a:r>
            <a:endParaRPr lang="de-DE" sz="2000" dirty="0" smtClean="0">
              <a:latin typeface="Verdana"/>
              <a:cs typeface="Verdana"/>
            </a:endParaRPr>
          </a:p>
          <a:p>
            <a:endParaRPr lang="de-DE" sz="2000" dirty="0">
              <a:latin typeface="Verdana"/>
              <a:cs typeface="Verdana"/>
            </a:endParaRPr>
          </a:p>
          <a:p>
            <a:endParaRPr lang="de-DE" sz="2000" dirty="0" smtClean="0">
              <a:latin typeface="Verdana"/>
              <a:cs typeface="Verdana"/>
            </a:endParaRPr>
          </a:p>
          <a:p>
            <a:endParaRPr lang="de-DE" sz="2000" dirty="0">
              <a:latin typeface="Verdana"/>
              <a:cs typeface="Verdana"/>
            </a:endParaRPr>
          </a:p>
        </p:txBody>
      </p:sp>
      <p:sp>
        <p:nvSpPr>
          <p:cNvPr id="4" name="Geschweifte Klammer rechts 3"/>
          <p:cNvSpPr/>
          <p:nvPr/>
        </p:nvSpPr>
        <p:spPr>
          <a:xfrm>
            <a:off x="3886200" y="1600200"/>
            <a:ext cx="152400" cy="16002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5" name="Textfeld 4"/>
          <p:cNvSpPr txBox="1"/>
          <p:nvPr/>
        </p:nvSpPr>
        <p:spPr>
          <a:xfrm>
            <a:off x="4191000" y="1752600"/>
            <a:ext cx="1828800" cy="1384995"/>
          </a:xfrm>
          <a:prstGeom prst="rect">
            <a:avLst/>
          </a:prstGeom>
          <a:noFill/>
        </p:spPr>
        <p:txBody>
          <a:bodyPr wrap="square" rtlCol="0">
            <a:spAutoFit/>
          </a:bodyPr>
          <a:lstStyle/>
          <a:p>
            <a:r>
              <a:rPr lang="de-DE" dirty="0" smtClean="0"/>
              <a:t>+ Schmerzmedikamente  </a:t>
            </a:r>
          </a:p>
          <a:p>
            <a:r>
              <a:rPr lang="de-DE" dirty="0"/>
              <a:t> </a:t>
            </a:r>
            <a:r>
              <a:rPr lang="de-DE" dirty="0" smtClean="0"/>
              <a:t>  und/oder  </a:t>
            </a:r>
          </a:p>
          <a:p>
            <a:r>
              <a:rPr lang="de-DE" dirty="0"/>
              <a:t> </a:t>
            </a:r>
            <a:r>
              <a:rPr lang="de-DE" dirty="0" smtClean="0"/>
              <a:t>  Phytotherapeutika</a:t>
            </a:r>
          </a:p>
          <a:p>
            <a:endParaRPr lang="de-DE" dirty="0"/>
          </a:p>
          <a:p>
            <a:r>
              <a:rPr lang="de-DE" dirty="0" smtClean="0"/>
              <a:t>+ Nahrung als Medizin  </a:t>
            </a:r>
          </a:p>
          <a:p>
            <a:r>
              <a:rPr lang="de-DE" dirty="0"/>
              <a:t> </a:t>
            </a:r>
            <a:r>
              <a:rPr lang="de-DE" dirty="0" smtClean="0"/>
              <a:t>  (Wirkkochbuch)</a:t>
            </a:r>
          </a:p>
          <a:p>
            <a:endParaRPr lang="de-DE" dirty="0"/>
          </a:p>
        </p:txBody>
      </p:sp>
    </p:spTree>
    <p:extLst>
      <p:ext uri="{BB962C8B-B14F-4D97-AF65-F5344CB8AC3E}">
        <p14:creationId xmlns:p14="http://schemas.microsoft.com/office/powerpoint/2010/main" val="7720557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29</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2" name="Textfeld 1"/>
          <p:cNvSpPr txBox="1"/>
          <p:nvPr/>
        </p:nvSpPr>
        <p:spPr>
          <a:xfrm>
            <a:off x="228600" y="1295400"/>
            <a:ext cx="1066800" cy="246221"/>
          </a:xfrm>
          <a:prstGeom prst="rect">
            <a:avLst/>
          </a:prstGeom>
          <a:solidFill>
            <a:schemeClr val="accent2">
              <a:lumMod val="60000"/>
              <a:lumOff val="40000"/>
            </a:schemeClr>
          </a:solidFill>
        </p:spPr>
        <p:txBody>
          <a:bodyPr wrap="square" rtlCol="0">
            <a:spAutoFit/>
          </a:bodyPr>
          <a:lstStyle/>
          <a:p>
            <a:r>
              <a:rPr lang="de-DE" sz="1000" dirty="0" smtClean="0">
                <a:latin typeface="Verdana"/>
                <a:cs typeface="Verdana"/>
              </a:rPr>
              <a:t>Deep learning</a:t>
            </a:r>
            <a:endParaRPr lang="de-DE" sz="1000" dirty="0">
              <a:latin typeface="Verdana"/>
              <a:cs typeface="Verdana"/>
            </a:endParaRPr>
          </a:p>
        </p:txBody>
      </p:sp>
      <p:sp>
        <p:nvSpPr>
          <p:cNvPr id="11" name="Textfeld 10"/>
          <p:cNvSpPr txBox="1"/>
          <p:nvPr/>
        </p:nvSpPr>
        <p:spPr>
          <a:xfrm>
            <a:off x="1676400" y="1295400"/>
            <a:ext cx="1295400" cy="246221"/>
          </a:xfrm>
          <a:prstGeom prst="rect">
            <a:avLst/>
          </a:prstGeom>
          <a:solidFill>
            <a:srgbClr val="D99694"/>
          </a:solidFill>
        </p:spPr>
        <p:txBody>
          <a:bodyPr wrap="square" rtlCol="0">
            <a:spAutoFit/>
          </a:bodyPr>
          <a:lstStyle/>
          <a:p>
            <a:r>
              <a:rPr lang="de-DE" sz="1000" dirty="0" smtClean="0">
                <a:latin typeface="Verdana"/>
                <a:cs typeface="Verdana"/>
              </a:rPr>
              <a:t>Schmerztherapie</a:t>
            </a:r>
            <a:endParaRPr lang="de-DE" sz="1000" dirty="0">
              <a:latin typeface="Verdana"/>
              <a:cs typeface="Verdana"/>
            </a:endParaRPr>
          </a:p>
        </p:txBody>
      </p:sp>
      <p:sp>
        <p:nvSpPr>
          <p:cNvPr id="12" name="Textfeld 11"/>
          <p:cNvSpPr txBox="1"/>
          <p:nvPr/>
        </p:nvSpPr>
        <p:spPr>
          <a:xfrm>
            <a:off x="3276600" y="1295400"/>
            <a:ext cx="914400" cy="246221"/>
          </a:xfrm>
          <a:prstGeom prst="rect">
            <a:avLst/>
          </a:prstGeom>
          <a:solidFill>
            <a:srgbClr val="D99694"/>
          </a:solidFill>
        </p:spPr>
        <p:txBody>
          <a:bodyPr wrap="square" rtlCol="0">
            <a:spAutoFit/>
          </a:bodyPr>
          <a:lstStyle/>
          <a:p>
            <a:r>
              <a:rPr lang="de-DE" sz="1000" dirty="0" smtClean="0">
                <a:latin typeface="Verdana"/>
                <a:cs typeface="Verdana"/>
              </a:rPr>
              <a:t>Bewegung</a:t>
            </a:r>
            <a:endParaRPr lang="de-DE" sz="1000" dirty="0">
              <a:latin typeface="Verdana"/>
              <a:cs typeface="Verdana"/>
            </a:endParaRPr>
          </a:p>
        </p:txBody>
      </p:sp>
      <p:sp>
        <p:nvSpPr>
          <p:cNvPr id="13" name="Textfeld 12"/>
          <p:cNvSpPr txBox="1"/>
          <p:nvPr/>
        </p:nvSpPr>
        <p:spPr>
          <a:xfrm>
            <a:off x="4648200" y="1295400"/>
            <a:ext cx="914400" cy="246221"/>
          </a:xfrm>
          <a:prstGeom prst="rect">
            <a:avLst/>
          </a:prstGeom>
          <a:solidFill>
            <a:srgbClr val="D99694"/>
          </a:solidFill>
        </p:spPr>
        <p:txBody>
          <a:bodyPr wrap="square" rtlCol="0">
            <a:spAutoFit/>
          </a:bodyPr>
          <a:lstStyle/>
          <a:p>
            <a:r>
              <a:rPr lang="de-DE" sz="1000" dirty="0" smtClean="0">
                <a:latin typeface="Verdana"/>
                <a:cs typeface="Verdana"/>
              </a:rPr>
              <a:t>Priming</a:t>
            </a:r>
            <a:endParaRPr lang="de-DE" sz="1000" dirty="0">
              <a:latin typeface="Verdana"/>
              <a:cs typeface="Verdana"/>
            </a:endParaRPr>
          </a:p>
        </p:txBody>
      </p:sp>
      <p:sp>
        <p:nvSpPr>
          <p:cNvPr id="14" name="Textfeld 13"/>
          <p:cNvSpPr txBox="1"/>
          <p:nvPr/>
        </p:nvSpPr>
        <p:spPr>
          <a:xfrm>
            <a:off x="228600" y="1752600"/>
            <a:ext cx="1143000" cy="1323439"/>
          </a:xfrm>
          <a:prstGeom prst="rect">
            <a:avLst/>
          </a:prstGeom>
          <a:noFill/>
        </p:spPr>
        <p:txBody>
          <a:bodyPr wrap="square" rtlCol="0">
            <a:spAutoFit/>
          </a:bodyPr>
          <a:lstStyle/>
          <a:p>
            <a:r>
              <a:rPr lang="de-DE" sz="800" dirty="0" smtClean="0">
                <a:latin typeface="Verdana"/>
                <a:cs typeface="Verdana"/>
              </a:rPr>
              <a:t>Informationen:</a:t>
            </a:r>
          </a:p>
          <a:p>
            <a:endParaRPr lang="de-DE" sz="800" dirty="0">
              <a:latin typeface="Verdana"/>
              <a:cs typeface="Verdana"/>
            </a:endParaRPr>
          </a:p>
          <a:p>
            <a:pPr marL="171450" indent="-171450">
              <a:buFontTx/>
              <a:buChar char="-"/>
            </a:pPr>
            <a:r>
              <a:rPr lang="de-DE" sz="800" dirty="0" smtClean="0">
                <a:latin typeface="Verdana"/>
                <a:cs typeface="Verdana"/>
              </a:rPr>
              <a:t>Grundlagen</a:t>
            </a:r>
          </a:p>
          <a:p>
            <a:pPr marL="171450" indent="-171450">
              <a:buFontTx/>
              <a:buChar char="-"/>
            </a:pPr>
            <a:endParaRPr lang="de-DE" sz="800" dirty="0">
              <a:latin typeface="Verdana"/>
              <a:cs typeface="Verdana"/>
            </a:endParaRPr>
          </a:p>
          <a:p>
            <a:pPr marL="171450" indent="-171450">
              <a:buFontTx/>
              <a:buChar char="-"/>
            </a:pPr>
            <a:r>
              <a:rPr lang="de-DE" sz="800" dirty="0" smtClean="0">
                <a:latin typeface="Verdana"/>
                <a:cs typeface="Verdana"/>
              </a:rPr>
              <a:t>Entschuldung</a:t>
            </a:r>
          </a:p>
          <a:p>
            <a:pPr marL="171450" indent="-171450">
              <a:buFontTx/>
              <a:buChar char="-"/>
            </a:pPr>
            <a:endParaRPr lang="de-DE" sz="800" dirty="0">
              <a:latin typeface="Verdana"/>
              <a:cs typeface="Verdana"/>
            </a:endParaRPr>
          </a:p>
          <a:p>
            <a:pPr marL="171450" indent="-171450">
              <a:buFontTx/>
              <a:buChar char="-"/>
            </a:pPr>
            <a:r>
              <a:rPr lang="de-DE" sz="800" dirty="0" smtClean="0">
                <a:latin typeface="Verdana"/>
                <a:cs typeface="Verdana"/>
              </a:rPr>
              <a:t>Schmerz und Bewegung</a:t>
            </a:r>
          </a:p>
          <a:p>
            <a:pPr marL="171450" indent="-171450">
              <a:buFontTx/>
              <a:buChar char="-"/>
            </a:pPr>
            <a:endParaRPr lang="de-DE" sz="800" dirty="0">
              <a:latin typeface="Verdana"/>
              <a:cs typeface="Verdana"/>
            </a:endParaRPr>
          </a:p>
          <a:p>
            <a:pPr marL="171450" indent="-171450">
              <a:buFontTx/>
              <a:buChar char="-"/>
            </a:pPr>
            <a:r>
              <a:rPr lang="de-DE" sz="800" dirty="0" err="1" smtClean="0">
                <a:latin typeface="Verdana"/>
                <a:cs typeface="Verdana"/>
              </a:rPr>
              <a:t>Empowerment</a:t>
            </a:r>
            <a:endParaRPr lang="de-DE" sz="800" dirty="0" smtClean="0">
              <a:latin typeface="Verdana"/>
              <a:cs typeface="Verdana"/>
            </a:endParaRPr>
          </a:p>
        </p:txBody>
      </p:sp>
      <p:sp>
        <p:nvSpPr>
          <p:cNvPr id="15" name="Textfeld 14"/>
          <p:cNvSpPr txBox="1"/>
          <p:nvPr/>
        </p:nvSpPr>
        <p:spPr>
          <a:xfrm>
            <a:off x="4572000" y="1752600"/>
            <a:ext cx="1371600" cy="1446550"/>
          </a:xfrm>
          <a:prstGeom prst="rect">
            <a:avLst/>
          </a:prstGeom>
          <a:noFill/>
        </p:spPr>
        <p:txBody>
          <a:bodyPr wrap="square" rtlCol="0">
            <a:spAutoFit/>
          </a:bodyPr>
          <a:lstStyle/>
          <a:p>
            <a:pPr marL="171450" indent="-171450">
              <a:buFontTx/>
              <a:buChar char="-"/>
            </a:pPr>
            <a:r>
              <a:rPr lang="de-DE" sz="800" dirty="0" smtClean="0">
                <a:latin typeface="Verdana"/>
                <a:cs typeface="Verdana"/>
              </a:rPr>
              <a:t>Vermeidung von verbalen und non-verbalen Speigelungen</a:t>
            </a:r>
          </a:p>
          <a:p>
            <a:pPr marL="171450" indent="-171450">
              <a:buFontTx/>
              <a:buChar char="-"/>
            </a:pPr>
            <a:endParaRPr lang="de-DE" sz="800" dirty="0">
              <a:latin typeface="Verdana"/>
              <a:cs typeface="Verdana"/>
            </a:endParaRPr>
          </a:p>
          <a:p>
            <a:pPr marL="171450" indent="-171450">
              <a:buFontTx/>
              <a:buChar char="-"/>
            </a:pPr>
            <a:r>
              <a:rPr lang="de-DE" sz="800" dirty="0" err="1" smtClean="0">
                <a:latin typeface="Verdana"/>
                <a:cs typeface="Verdana"/>
              </a:rPr>
              <a:t>Empathy</a:t>
            </a:r>
            <a:r>
              <a:rPr lang="de-DE" sz="800" dirty="0" smtClean="0">
                <a:latin typeface="Verdana"/>
                <a:cs typeface="Verdana"/>
              </a:rPr>
              <a:t>/</a:t>
            </a:r>
            <a:r>
              <a:rPr lang="de-DE" sz="800" dirty="0" err="1" smtClean="0">
                <a:latin typeface="Verdana"/>
                <a:cs typeface="Verdana"/>
              </a:rPr>
              <a:t>Encouragement</a:t>
            </a:r>
            <a:endParaRPr lang="de-DE" sz="800" dirty="0" smtClean="0">
              <a:latin typeface="Verdana"/>
              <a:cs typeface="Verdana"/>
            </a:endParaRPr>
          </a:p>
          <a:p>
            <a:pPr marL="171450" indent="-171450">
              <a:buFontTx/>
              <a:buChar char="-"/>
            </a:pPr>
            <a:endParaRPr lang="de-DE" sz="800" dirty="0">
              <a:latin typeface="Verdana"/>
              <a:cs typeface="Verdana"/>
            </a:endParaRPr>
          </a:p>
          <a:p>
            <a:pPr marL="171450" indent="-171450">
              <a:buFontTx/>
              <a:buChar char="-"/>
            </a:pPr>
            <a:r>
              <a:rPr lang="de-DE" sz="800" dirty="0" smtClean="0">
                <a:latin typeface="Verdana"/>
                <a:cs typeface="Verdana"/>
              </a:rPr>
              <a:t>Sinnesschulung (</a:t>
            </a:r>
            <a:r>
              <a:rPr lang="de-DE" sz="800" dirty="0" err="1" smtClean="0">
                <a:latin typeface="Verdana"/>
                <a:cs typeface="Verdana"/>
              </a:rPr>
              <a:t>DualBrain</a:t>
            </a:r>
            <a:r>
              <a:rPr lang="de-DE" sz="800" dirty="0" smtClean="0">
                <a:latin typeface="Verdana"/>
                <a:cs typeface="Verdana"/>
              </a:rPr>
              <a:t>-Therapie) </a:t>
            </a:r>
          </a:p>
        </p:txBody>
      </p:sp>
      <p:sp>
        <p:nvSpPr>
          <p:cNvPr id="16" name="Textfeld 15"/>
          <p:cNvSpPr txBox="1"/>
          <p:nvPr/>
        </p:nvSpPr>
        <p:spPr>
          <a:xfrm>
            <a:off x="1600200" y="1752600"/>
            <a:ext cx="1447800" cy="1815882"/>
          </a:xfrm>
          <a:prstGeom prst="rect">
            <a:avLst/>
          </a:prstGeom>
          <a:noFill/>
        </p:spPr>
        <p:txBody>
          <a:bodyPr wrap="square" rtlCol="0">
            <a:spAutoFit/>
          </a:bodyPr>
          <a:lstStyle/>
          <a:p>
            <a:pPr marL="171450" indent="-171450">
              <a:buFontTx/>
              <a:buChar char="-"/>
            </a:pPr>
            <a:r>
              <a:rPr lang="de-DE" sz="800" dirty="0" smtClean="0">
                <a:latin typeface="Verdana"/>
                <a:cs typeface="Verdana"/>
              </a:rPr>
              <a:t>Information über </a:t>
            </a:r>
            <a:r>
              <a:rPr lang="de-DE" sz="800" dirty="0" err="1" smtClean="0">
                <a:latin typeface="Verdana"/>
                <a:cs typeface="Verdana"/>
              </a:rPr>
              <a:t>Schmerzmedika-mente</a:t>
            </a:r>
            <a:endParaRPr lang="de-DE" sz="800" dirty="0" smtClean="0">
              <a:latin typeface="Verdana"/>
              <a:cs typeface="Verdana"/>
            </a:endParaRPr>
          </a:p>
          <a:p>
            <a:pPr marL="171450" indent="-171450">
              <a:buFontTx/>
              <a:buChar char="-"/>
            </a:pPr>
            <a:endParaRPr lang="de-DE" sz="800" dirty="0">
              <a:latin typeface="Verdana"/>
              <a:cs typeface="Verdana"/>
            </a:endParaRPr>
          </a:p>
          <a:p>
            <a:pPr marL="171450" indent="-171450">
              <a:buFontTx/>
              <a:buChar char="-"/>
            </a:pPr>
            <a:r>
              <a:rPr lang="de-DE" sz="800" dirty="0" smtClean="0">
                <a:latin typeface="Verdana"/>
                <a:cs typeface="Verdana"/>
              </a:rPr>
              <a:t>Spiegel- und </a:t>
            </a:r>
            <a:r>
              <a:rPr lang="de-DE" sz="800" dirty="0" err="1" smtClean="0">
                <a:latin typeface="Verdana"/>
                <a:cs typeface="Verdana"/>
              </a:rPr>
              <a:t>Spitzenmedis</a:t>
            </a:r>
            <a:endParaRPr lang="de-DE" sz="800" dirty="0" smtClean="0">
              <a:latin typeface="Verdana"/>
              <a:cs typeface="Verdana"/>
            </a:endParaRPr>
          </a:p>
          <a:p>
            <a:pPr marL="171450" indent="-171450">
              <a:buFontTx/>
              <a:buChar char="-"/>
            </a:pPr>
            <a:endParaRPr lang="de-DE" sz="800" dirty="0">
              <a:latin typeface="Verdana"/>
              <a:cs typeface="Verdana"/>
            </a:endParaRPr>
          </a:p>
          <a:p>
            <a:pPr marL="171450" indent="-171450">
              <a:buFontTx/>
              <a:buChar char="-"/>
            </a:pPr>
            <a:r>
              <a:rPr lang="de-DE" sz="800" b="1" dirty="0" smtClean="0">
                <a:solidFill>
                  <a:srgbClr val="FF0000"/>
                </a:solidFill>
                <a:latin typeface="Verdana"/>
                <a:cs typeface="Verdana"/>
              </a:rPr>
              <a:t>Abbau von Psychopharmaka!</a:t>
            </a:r>
          </a:p>
          <a:p>
            <a:pPr marL="171450" indent="-171450">
              <a:buFontTx/>
              <a:buChar char="-"/>
            </a:pPr>
            <a:endParaRPr lang="de-DE" sz="800" dirty="0">
              <a:solidFill>
                <a:srgbClr val="FF0000"/>
              </a:solidFill>
              <a:latin typeface="Verdana"/>
              <a:cs typeface="Verdana"/>
            </a:endParaRPr>
          </a:p>
          <a:p>
            <a:pPr marL="171450" indent="-171450">
              <a:buFontTx/>
              <a:buChar char="-"/>
            </a:pPr>
            <a:r>
              <a:rPr lang="de-DE" sz="800" dirty="0" smtClean="0">
                <a:solidFill>
                  <a:srgbClr val="000000"/>
                </a:solidFill>
                <a:latin typeface="Verdana"/>
                <a:cs typeface="Verdana"/>
              </a:rPr>
              <a:t>Phytotherapie</a:t>
            </a:r>
          </a:p>
          <a:p>
            <a:pPr marL="171450" indent="-171450">
              <a:buFontTx/>
              <a:buChar char="-"/>
            </a:pPr>
            <a:endParaRPr lang="de-DE" sz="800" dirty="0">
              <a:solidFill>
                <a:srgbClr val="000000"/>
              </a:solidFill>
              <a:latin typeface="Verdana"/>
              <a:cs typeface="Verdana"/>
            </a:endParaRPr>
          </a:p>
          <a:p>
            <a:pPr marL="171450" indent="-171450">
              <a:buFontTx/>
              <a:buChar char="-"/>
            </a:pPr>
            <a:r>
              <a:rPr lang="de-DE" sz="800" dirty="0" smtClean="0">
                <a:solidFill>
                  <a:srgbClr val="000000"/>
                </a:solidFill>
                <a:latin typeface="Verdana"/>
                <a:cs typeface="Verdana"/>
              </a:rPr>
              <a:t>Nahrung als Medizin</a:t>
            </a:r>
          </a:p>
          <a:p>
            <a:pPr marL="171450" indent="-171450">
              <a:buFontTx/>
              <a:buChar char="-"/>
            </a:pPr>
            <a:endParaRPr lang="de-DE" sz="800" dirty="0" smtClean="0">
              <a:latin typeface="Verdana"/>
              <a:cs typeface="Verdana"/>
            </a:endParaRPr>
          </a:p>
        </p:txBody>
      </p:sp>
      <p:sp>
        <p:nvSpPr>
          <p:cNvPr id="17" name="Textfeld 16"/>
          <p:cNvSpPr txBox="1"/>
          <p:nvPr/>
        </p:nvSpPr>
        <p:spPr>
          <a:xfrm>
            <a:off x="3124200" y="1752600"/>
            <a:ext cx="1295400" cy="830997"/>
          </a:xfrm>
          <a:prstGeom prst="rect">
            <a:avLst/>
          </a:prstGeom>
          <a:noFill/>
        </p:spPr>
        <p:txBody>
          <a:bodyPr wrap="square" rtlCol="0">
            <a:spAutoFit/>
          </a:bodyPr>
          <a:lstStyle/>
          <a:p>
            <a:pPr marL="171450" indent="-171450">
              <a:buFontTx/>
              <a:buChar char="-"/>
            </a:pPr>
            <a:r>
              <a:rPr lang="de-DE" sz="800" dirty="0" smtClean="0">
                <a:latin typeface="Verdana"/>
                <a:cs typeface="Verdana"/>
              </a:rPr>
              <a:t>Graduiertes Training</a:t>
            </a:r>
          </a:p>
          <a:p>
            <a:pPr marL="171450" indent="-171450">
              <a:buFontTx/>
              <a:buChar char="-"/>
            </a:pPr>
            <a:endParaRPr lang="de-DE" sz="800" dirty="0">
              <a:latin typeface="Verdana"/>
              <a:cs typeface="Verdana"/>
            </a:endParaRPr>
          </a:p>
          <a:p>
            <a:pPr marL="171450" indent="-171450">
              <a:buFontTx/>
              <a:buChar char="-"/>
            </a:pPr>
            <a:r>
              <a:rPr lang="de-DE" sz="800" dirty="0" err="1" smtClean="0">
                <a:latin typeface="Verdana"/>
                <a:cs typeface="Verdana"/>
              </a:rPr>
              <a:t>Allgemneines</a:t>
            </a:r>
            <a:r>
              <a:rPr lang="de-DE" sz="800" dirty="0" smtClean="0">
                <a:latin typeface="Verdana"/>
                <a:cs typeface="Verdana"/>
              </a:rPr>
              <a:t> Bewegen wie Spaziergänge</a:t>
            </a:r>
          </a:p>
        </p:txBody>
      </p:sp>
    </p:spTree>
    <p:extLst>
      <p:ext uri="{BB962C8B-B14F-4D97-AF65-F5344CB8AC3E}">
        <p14:creationId xmlns:p14="http://schemas.microsoft.com/office/powerpoint/2010/main" val="39808981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1066800" y="1219200"/>
            <a:ext cx="4713525" cy="2308324"/>
          </a:xfrm>
          <a:prstGeom prst="rect">
            <a:avLst/>
          </a:prstGeom>
        </p:spPr>
        <p:txBody>
          <a:bodyPr wrap="square">
            <a:spAutoFit/>
          </a:bodyPr>
          <a:lstStyle/>
          <a:p>
            <a:r>
              <a:rPr lang="de-DE" dirty="0">
                <a:latin typeface="Verdana"/>
                <a:cs typeface="Verdana"/>
              </a:rPr>
              <a:t>Jeder Schmerz ist grundlegend eine Emotion. Die Emotion wird dabei als Gemütsbewegung, ergo als Bewegungsauftrag wie Hunger oder Durst verstanden. So wie Hunger als Suche nach Nahrung und Durst als Suche nach Wasser angesehen werden kann, können Schmerzen als eine Suche nach physischer (körperbezogen) und/oder psychischer (gefühlsbezogen) Verletzung betrachtet werden</a:t>
            </a:r>
            <a:r>
              <a:rPr lang="de-DE" dirty="0" smtClean="0">
                <a:latin typeface="Verdana"/>
                <a:cs typeface="Verdana"/>
              </a:rPr>
              <a:t>.</a:t>
            </a:r>
          </a:p>
          <a:p>
            <a:endParaRPr lang="de-DE" dirty="0">
              <a:latin typeface="Verdana"/>
              <a:cs typeface="Verdana"/>
            </a:endParaRPr>
          </a:p>
          <a:p>
            <a:endParaRPr lang="de-DE" dirty="0" smtClean="0">
              <a:latin typeface="Verdana"/>
              <a:cs typeface="Verdana"/>
            </a:endParaRPr>
          </a:p>
          <a:p>
            <a:endParaRPr lang="de-DE" dirty="0">
              <a:latin typeface="Verdana"/>
              <a:cs typeface="Verdana"/>
            </a:endParaRPr>
          </a:p>
          <a:p>
            <a:r>
              <a:rPr lang="de-DE" b="1" dirty="0" smtClean="0">
                <a:latin typeface="Verdana"/>
                <a:cs typeface="Verdana"/>
              </a:rPr>
              <a:t>Schmerz = Suche nach Verletzung</a:t>
            </a:r>
            <a:r>
              <a:rPr lang="de-DE" dirty="0" smtClean="0">
                <a:latin typeface="Verdana"/>
                <a:cs typeface="Verdana"/>
              </a:rPr>
              <a:t>  </a:t>
            </a:r>
            <a:endParaRPr lang="de-DE" dirty="0">
              <a:latin typeface="Verdana"/>
              <a:cs typeface="Verdana"/>
            </a:endParaRPr>
          </a:p>
        </p:txBody>
      </p:sp>
      <p:sp>
        <p:nvSpPr>
          <p:cNvPr id="5" name="Title 1"/>
          <p:cNvSpPr>
            <a:spLocks noGrp="1"/>
          </p:cNvSpPr>
          <p:nvPr>
            <p:ph type="title"/>
          </p:nvPr>
        </p:nvSpPr>
        <p:spPr>
          <a:xfrm>
            <a:off x="320040" y="183092"/>
            <a:ext cx="5760720" cy="502708"/>
          </a:xfrm>
        </p:spPr>
        <p:txBody>
          <a:bodyPr>
            <a:noAutofit/>
          </a:bodyPr>
          <a:lstStyle/>
          <a:p>
            <a:r>
              <a:rPr lang="de-DE" sz="1800" b="1" dirty="0">
                <a:latin typeface="Verdana"/>
                <a:cs typeface="Verdana"/>
              </a:rPr>
              <a:t>Was ist Schmerz</a:t>
            </a:r>
            <a:r>
              <a:rPr lang="de-DE" sz="1800" b="1" dirty="0" smtClean="0">
                <a:latin typeface="Verdana"/>
                <a:cs typeface="Verdana"/>
              </a:rPr>
              <a:t>?</a:t>
            </a:r>
            <a:endParaRPr lang="en-US" sz="1800" dirty="0">
              <a:latin typeface="Verdana"/>
              <a:cs typeface="Verdana"/>
            </a:endParaRPr>
          </a:p>
        </p:txBody>
      </p:sp>
      <p:sp>
        <p:nvSpPr>
          <p:cNvPr id="7" name="Datumsplatzhalter 6"/>
          <p:cNvSpPr>
            <a:spLocks noGrp="1"/>
          </p:cNvSpPr>
          <p:nvPr>
            <p:ph type="dt" sz="half" idx="10"/>
          </p:nvPr>
        </p:nvSpPr>
        <p:spPr>
          <a:xfrm>
            <a:off x="342900" y="4328583"/>
            <a:ext cx="1493520" cy="243417"/>
          </a:xfrm>
        </p:spPr>
        <p:txBody>
          <a:bodyPr/>
          <a:lstStyle/>
          <a:p>
            <a:fld id="{100E14CF-EFBB-C54E-AC13-93F8F4794D26}" type="datetime1">
              <a:rPr lang="de-CH" smtClean="0">
                <a:solidFill>
                  <a:schemeClr val="bg1">
                    <a:lumMod val="75000"/>
                  </a:schemeClr>
                </a:solidFill>
              </a:rPr>
              <a:t>3/13/15</a:t>
            </a:fld>
            <a:endParaRPr lang="en-US">
              <a:solidFill>
                <a:schemeClr val="bg1">
                  <a:lumMod val="75000"/>
                </a:schemeClr>
              </a:solidFill>
            </a:endParaRPr>
          </a:p>
        </p:txBody>
      </p:sp>
      <p:sp>
        <p:nvSpPr>
          <p:cNvPr id="8" name="Fußzeilenplatzhalter 7"/>
          <p:cNvSpPr>
            <a:spLocks noGrp="1"/>
          </p:cNvSpPr>
          <p:nvPr>
            <p:ph type="ftr" sz="quarter" idx="11"/>
          </p:nvPr>
        </p:nvSpPr>
        <p:spPr>
          <a:xfrm>
            <a:off x="1600200" y="4328583"/>
            <a:ext cx="3124200" cy="243417"/>
          </a:xfrm>
        </p:spPr>
        <p:txBody>
          <a:bodyPr/>
          <a:lstStyle/>
          <a:p>
            <a:r>
              <a:rPr lang="en-US" smtClean="0">
                <a:solidFill>
                  <a:schemeClr val="bg1">
                    <a:lumMod val="75000"/>
                  </a:schemeClr>
                </a:solidFill>
              </a:rPr>
              <a:t>Kay-u. Hanusch, M.sci. Therapiewissenschaften University of Applied Science Fresenius</a:t>
            </a:r>
            <a:endParaRPr lang="en-US" dirty="0">
              <a:solidFill>
                <a:schemeClr val="bg1">
                  <a:lumMod val="75000"/>
                </a:schemeClr>
              </a:solidFill>
            </a:endParaRPr>
          </a:p>
        </p:txBody>
      </p:sp>
      <p:sp>
        <p:nvSpPr>
          <p:cNvPr id="9" name="Foliennummernplatzhalter 8"/>
          <p:cNvSpPr>
            <a:spLocks noGrp="1"/>
          </p:cNvSpPr>
          <p:nvPr>
            <p:ph type="sldNum" sz="quarter" idx="12"/>
          </p:nvPr>
        </p:nvSpPr>
        <p:spPr>
          <a:xfrm>
            <a:off x="4610100" y="4328583"/>
            <a:ext cx="1493520" cy="243417"/>
          </a:xfrm>
        </p:spPr>
        <p:txBody>
          <a:bodyPr/>
          <a:lstStyle/>
          <a:p>
            <a:fld id="{B6F15528-21DE-4FAA-801E-634DDDAF4B2B}" type="slidenum">
              <a:rPr lang="en-US" smtClean="0">
                <a:solidFill>
                  <a:schemeClr val="bg1">
                    <a:lumMod val="75000"/>
                  </a:schemeClr>
                </a:solidFill>
              </a:rPr>
              <a:pPr/>
              <a:t>3</a:t>
            </a:fld>
            <a:endParaRPr lang="en-US">
              <a:solidFill>
                <a:schemeClr val="bg1">
                  <a:lumMod val="75000"/>
                </a:schemeClr>
              </a:solidFill>
            </a:endParaRPr>
          </a:p>
        </p:txBody>
      </p:sp>
    </p:spTree>
    <p:extLst>
      <p:ext uri="{BB962C8B-B14F-4D97-AF65-F5344CB8AC3E}">
        <p14:creationId xmlns:p14="http://schemas.microsoft.com/office/powerpoint/2010/main" val="24462505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320040" y="4328583"/>
            <a:ext cx="1493520" cy="243417"/>
          </a:xfrm>
        </p:spPr>
        <p:txBody>
          <a:bodyPr/>
          <a:lstStyle/>
          <a:p>
            <a:fld id="{93781C4D-38C6-604F-8D56-190F0F2C230D}" type="datetime1">
              <a:rPr lang="de-CH" smtClean="0">
                <a:solidFill>
                  <a:srgbClr val="BFBFBF"/>
                </a:solidFill>
              </a:rPr>
              <a:t>3/13/15</a:t>
            </a:fld>
            <a:endParaRPr lang="en-US">
              <a:solidFill>
                <a:srgbClr val="BFBFBF"/>
              </a:solidFill>
            </a:endParaRPr>
          </a:p>
        </p:txBody>
      </p:sp>
      <p:sp>
        <p:nvSpPr>
          <p:cNvPr id="5" name="Fußzeilenplatzhalter 4"/>
          <p:cNvSpPr>
            <a:spLocks noGrp="1"/>
          </p:cNvSpPr>
          <p:nvPr>
            <p:ph type="ftr" sz="quarter" idx="11"/>
          </p:nvPr>
        </p:nvSpPr>
        <p:spPr>
          <a:xfrm>
            <a:off x="1371600" y="4328583"/>
            <a:ext cx="37338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6" name="Foliennummernplatzhalter 5"/>
          <p:cNvSpPr>
            <a:spLocks noGrp="1"/>
          </p:cNvSpPr>
          <p:nvPr>
            <p:ph type="sldNum" sz="quarter" idx="12"/>
          </p:nvPr>
        </p:nvSpPr>
        <p:spPr>
          <a:xfrm>
            <a:off x="4587240" y="4328583"/>
            <a:ext cx="1493520" cy="243417"/>
          </a:xfrm>
        </p:spPr>
        <p:txBody>
          <a:bodyPr/>
          <a:lstStyle/>
          <a:p>
            <a:fld id="{B6F15528-21DE-4FAA-801E-634DDDAF4B2B}" type="slidenum">
              <a:rPr lang="en-US" smtClean="0">
                <a:solidFill>
                  <a:srgbClr val="BFBFBF"/>
                </a:solidFill>
              </a:rPr>
              <a:pPr/>
              <a:t>30</a:t>
            </a:fld>
            <a:endParaRPr lang="en-US">
              <a:solidFill>
                <a:srgbClr val="BFBFBF"/>
              </a:solidFill>
            </a:endParaRPr>
          </a:p>
        </p:txBody>
      </p:sp>
      <p:pic>
        <p:nvPicPr>
          <p:cNvPr id="3" name="Bild 2"/>
          <p:cNvPicPr>
            <a:picLocks noChangeAspect="1"/>
          </p:cNvPicPr>
          <p:nvPr/>
        </p:nvPicPr>
        <p:blipFill>
          <a:blip r:embed="rId2"/>
          <a:stretch>
            <a:fillRect/>
          </a:stretch>
        </p:blipFill>
        <p:spPr>
          <a:xfrm>
            <a:off x="3505200" y="2514600"/>
            <a:ext cx="2409712" cy="1600200"/>
          </a:xfrm>
          <a:prstGeom prst="rect">
            <a:avLst/>
          </a:prstGeom>
        </p:spPr>
      </p:pic>
      <p:pic>
        <p:nvPicPr>
          <p:cNvPr id="7" name="Bild 6"/>
          <p:cNvPicPr>
            <a:picLocks noChangeAspect="1"/>
          </p:cNvPicPr>
          <p:nvPr/>
        </p:nvPicPr>
        <p:blipFill>
          <a:blip r:embed="rId3"/>
          <a:stretch>
            <a:fillRect/>
          </a:stretch>
        </p:blipFill>
        <p:spPr>
          <a:xfrm>
            <a:off x="821690" y="2514600"/>
            <a:ext cx="2518410" cy="1617822"/>
          </a:xfrm>
          <a:prstGeom prst="rect">
            <a:avLst/>
          </a:prstGeom>
        </p:spPr>
      </p:pic>
      <p:pic>
        <p:nvPicPr>
          <p:cNvPr id="8" name="Bild 7"/>
          <p:cNvPicPr>
            <a:picLocks noChangeAspect="1"/>
          </p:cNvPicPr>
          <p:nvPr/>
        </p:nvPicPr>
        <p:blipFill>
          <a:blip r:embed="rId4"/>
          <a:stretch>
            <a:fillRect/>
          </a:stretch>
        </p:blipFill>
        <p:spPr>
          <a:xfrm>
            <a:off x="2133600" y="919886"/>
            <a:ext cx="2641600" cy="1442314"/>
          </a:xfrm>
          <a:prstGeom prst="rect">
            <a:avLst/>
          </a:prstGeom>
        </p:spPr>
      </p:pic>
      <p:sp>
        <p:nvSpPr>
          <p:cNvPr id="10" name="Title 1"/>
          <p:cNvSpPr>
            <a:spLocks noGrp="1"/>
          </p:cNvSpPr>
          <p:nvPr>
            <p:ph type="title"/>
          </p:nvPr>
        </p:nvSpPr>
        <p:spPr>
          <a:xfrm>
            <a:off x="152400" y="1447800"/>
            <a:ext cx="1905000" cy="502708"/>
          </a:xfrm>
        </p:spPr>
        <p:txBody>
          <a:bodyPr>
            <a:noAutofit/>
          </a:bodyPr>
          <a:lstStyle/>
          <a:p>
            <a:r>
              <a:rPr lang="de-DE" sz="1800" b="1" dirty="0" smtClean="0">
                <a:latin typeface="Verdana"/>
                <a:cs typeface="Verdana"/>
              </a:rPr>
              <a:t>Priming</a:t>
            </a:r>
            <a:endParaRPr lang="en-US" sz="1800" dirty="0">
              <a:latin typeface="Verdana"/>
              <a:cs typeface="Verdana"/>
            </a:endParaRPr>
          </a:p>
        </p:txBody>
      </p:sp>
      <p:sp>
        <p:nvSpPr>
          <p:cNvPr id="11" name="Title 1"/>
          <p:cNvSpPr txBox="1">
            <a:spLocks/>
          </p:cNvSpPr>
          <p:nvPr/>
        </p:nvSpPr>
        <p:spPr>
          <a:xfrm>
            <a:off x="320040" y="183092"/>
            <a:ext cx="5760720" cy="502708"/>
          </a:xfrm>
          <a:prstGeom prst="rect">
            <a:avLst/>
          </a:prstGeom>
        </p:spPr>
        <p:txBody>
          <a:bodyPr vert="horz" lIns="62700" tIns="31350" rIns="62700" bIns="31350" rtlCol="0" anchor="ctr">
            <a:noAutofit/>
          </a:bodyPr>
          <a:lstStyle>
            <a:lvl1pPr algn="ctr" defTabSz="627004" rtl="0" eaLnBrk="1" latinLnBrk="0" hangingPunct="1">
              <a:spcBef>
                <a:spcPct val="0"/>
              </a:spcBef>
              <a:buNone/>
              <a:defRPr sz="3000" kern="1200">
                <a:solidFill>
                  <a:schemeClr val="tx1"/>
                </a:solidFill>
                <a:latin typeface="+mj-lt"/>
                <a:ea typeface="+mj-ea"/>
                <a:cs typeface="+mj-cs"/>
              </a:defRPr>
            </a:lvl1pPr>
          </a:lstStyle>
          <a:p>
            <a:r>
              <a:rPr lang="de-DE" sz="1800" b="1" smtClean="0">
                <a:latin typeface="Verdana"/>
                <a:cs typeface="Verdana"/>
              </a:rPr>
              <a:t>Behandlung</a:t>
            </a:r>
            <a:endParaRPr lang="en-US" sz="1800" dirty="0">
              <a:latin typeface="Verdana"/>
              <a:cs typeface="Verdana"/>
            </a:endParaRPr>
          </a:p>
        </p:txBody>
      </p:sp>
    </p:spTree>
    <p:extLst>
      <p:ext uri="{BB962C8B-B14F-4D97-AF65-F5344CB8AC3E}">
        <p14:creationId xmlns:p14="http://schemas.microsoft.com/office/powerpoint/2010/main" val="8866902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31</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2" name="Textfeld 1"/>
          <p:cNvSpPr txBox="1"/>
          <p:nvPr/>
        </p:nvSpPr>
        <p:spPr>
          <a:xfrm>
            <a:off x="457200" y="1295400"/>
            <a:ext cx="5486400" cy="276999"/>
          </a:xfrm>
          <a:prstGeom prst="rect">
            <a:avLst/>
          </a:prstGeom>
          <a:noFill/>
        </p:spPr>
        <p:txBody>
          <a:bodyPr wrap="square" rtlCol="0">
            <a:spAutoFit/>
          </a:bodyPr>
          <a:lstStyle/>
          <a:p>
            <a:r>
              <a:rPr lang="de-DE" b="1" dirty="0" smtClean="0"/>
              <a:t>Graduiertes Training:</a:t>
            </a:r>
            <a:endParaRPr lang="de-DE" b="1" dirty="0"/>
          </a:p>
        </p:txBody>
      </p:sp>
      <p:pic>
        <p:nvPicPr>
          <p:cNvPr id="4" name="Bild 3"/>
          <p:cNvPicPr>
            <a:picLocks noChangeAspect="1"/>
          </p:cNvPicPr>
          <p:nvPr/>
        </p:nvPicPr>
        <p:blipFill>
          <a:blip r:embed="rId2"/>
          <a:stretch>
            <a:fillRect/>
          </a:stretch>
        </p:blipFill>
        <p:spPr>
          <a:xfrm>
            <a:off x="533400" y="1676400"/>
            <a:ext cx="2403888" cy="1600200"/>
          </a:xfrm>
          <a:prstGeom prst="rect">
            <a:avLst/>
          </a:prstGeom>
        </p:spPr>
      </p:pic>
      <p:sp>
        <p:nvSpPr>
          <p:cNvPr id="11" name="Textfeld 10"/>
          <p:cNvSpPr txBox="1"/>
          <p:nvPr/>
        </p:nvSpPr>
        <p:spPr>
          <a:xfrm>
            <a:off x="3200400" y="1524000"/>
            <a:ext cx="2667000" cy="2123658"/>
          </a:xfrm>
          <a:prstGeom prst="rect">
            <a:avLst/>
          </a:prstGeom>
          <a:noFill/>
        </p:spPr>
        <p:txBody>
          <a:bodyPr wrap="square" rtlCol="0">
            <a:spAutoFit/>
          </a:bodyPr>
          <a:lstStyle/>
          <a:p>
            <a:pPr marL="171450" indent="-171450">
              <a:buFontTx/>
              <a:buChar char="-"/>
            </a:pPr>
            <a:r>
              <a:rPr lang="de-DE" dirty="0" smtClean="0">
                <a:latin typeface="Verdana"/>
                <a:cs typeface="Verdana"/>
              </a:rPr>
              <a:t>Vermeidung von </a:t>
            </a:r>
            <a:r>
              <a:rPr lang="de-DE" dirty="0" err="1" smtClean="0">
                <a:latin typeface="Verdana"/>
                <a:cs typeface="Verdana"/>
              </a:rPr>
              <a:t>working</a:t>
            </a:r>
            <a:r>
              <a:rPr lang="de-DE" dirty="0" smtClean="0">
                <a:latin typeface="Verdana"/>
                <a:cs typeface="Verdana"/>
              </a:rPr>
              <a:t> </a:t>
            </a:r>
            <a:r>
              <a:rPr lang="de-DE" dirty="0" err="1" smtClean="0">
                <a:latin typeface="Verdana"/>
                <a:cs typeface="Verdana"/>
              </a:rPr>
              <a:t>to</a:t>
            </a:r>
            <a:r>
              <a:rPr lang="de-DE" dirty="0" smtClean="0">
                <a:latin typeface="Verdana"/>
                <a:cs typeface="Verdana"/>
              </a:rPr>
              <a:t> </a:t>
            </a:r>
            <a:r>
              <a:rPr lang="de-DE" dirty="0" err="1" smtClean="0">
                <a:latin typeface="Verdana"/>
                <a:cs typeface="Verdana"/>
              </a:rPr>
              <a:t>tolerance</a:t>
            </a:r>
            <a:r>
              <a:rPr lang="de-DE" dirty="0" smtClean="0">
                <a:latin typeface="Verdana"/>
                <a:cs typeface="Verdana"/>
              </a:rPr>
              <a:t> </a:t>
            </a:r>
            <a:r>
              <a:rPr lang="de-DE" dirty="0" err="1" smtClean="0">
                <a:latin typeface="Verdana"/>
                <a:cs typeface="Verdana"/>
              </a:rPr>
              <a:t>training</a:t>
            </a:r>
            <a:endParaRPr lang="de-DE" dirty="0" smtClean="0">
              <a:latin typeface="Verdana"/>
              <a:cs typeface="Verdana"/>
            </a:endParaRPr>
          </a:p>
          <a:p>
            <a:pPr marL="171450" indent="-171450">
              <a:buFontTx/>
              <a:buChar char="-"/>
            </a:pPr>
            <a:endParaRPr lang="de-DE" dirty="0">
              <a:latin typeface="Verdana"/>
              <a:cs typeface="Verdana"/>
            </a:endParaRPr>
          </a:p>
          <a:p>
            <a:pPr marL="171450" indent="-171450">
              <a:buFontTx/>
              <a:buChar char="-"/>
            </a:pPr>
            <a:r>
              <a:rPr lang="de-DE" dirty="0" smtClean="0">
                <a:latin typeface="Verdana"/>
                <a:cs typeface="Verdana"/>
              </a:rPr>
              <a:t>Aufbau </a:t>
            </a:r>
            <a:r>
              <a:rPr lang="de-DE" dirty="0" err="1" smtClean="0">
                <a:latin typeface="Verdana"/>
                <a:cs typeface="Verdana"/>
              </a:rPr>
              <a:t>working</a:t>
            </a:r>
            <a:r>
              <a:rPr lang="de-DE" dirty="0" smtClean="0">
                <a:latin typeface="Verdana"/>
                <a:cs typeface="Verdana"/>
              </a:rPr>
              <a:t> </a:t>
            </a:r>
            <a:r>
              <a:rPr lang="de-DE" dirty="0" err="1" smtClean="0">
                <a:latin typeface="Verdana"/>
                <a:cs typeface="Verdana"/>
              </a:rPr>
              <a:t>to</a:t>
            </a:r>
            <a:r>
              <a:rPr lang="de-DE" dirty="0" smtClean="0">
                <a:latin typeface="Verdana"/>
                <a:cs typeface="Verdana"/>
              </a:rPr>
              <a:t> </a:t>
            </a:r>
            <a:r>
              <a:rPr lang="de-DE" dirty="0" err="1" smtClean="0">
                <a:latin typeface="Verdana"/>
                <a:cs typeface="Verdana"/>
              </a:rPr>
              <a:t>quota</a:t>
            </a:r>
            <a:r>
              <a:rPr lang="de-DE" dirty="0" smtClean="0">
                <a:latin typeface="Verdana"/>
                <a:cs typeface="Verdana"/>
              </a:rPr>
              <a:t> </a:t>
            </a:r>
            <a:r>
              <a:rPr lang="de-DE" dirty="0" err="1" smtClean="0">
                <a:latin typeface="Verdana"/>
                <a:cs typeface="Verdana"/>
              </a:rPr>
              <a:t>training</a:t>
            </a:r>
            <a:endParaRPr lang="de-DE" dirty="0" smtClean="0">
              <a:latin typeface="Verdana"/>
              <a:cs typeface="Verdana"/>
            </a:endParaRPr>
          </a:p>
          <a:p>
            <a:pPr marL="171450" indent="-171450">
              <a:buFontTx/>
              <a:buChar char="-"/>
            </a:pPr>
            <a:endParaRPr lang="de-DE" dirty="0">
              <a:latin typeface="Verdana"/>
              <a:cs typeface="Verdana"/>
            </a:endParaRPr>
          </a:p>
          <a:p>
            <a:pPr marL="171450" indent="-171450">
              <a:buFontTx/>
              <a:buChar char="-"/>
            </a:pPr>
            <a:r>
              <a:rPr lang="de-DE" dirty="0" smtClean="0">
                <a:latin typeface="Verdana"/>
                <a:cs typeface="Verdana"/>
              </a:rPr>
              <a:t>Von </a:t>
            </a:r>
            <a:r>
              <a:rPr lang="de-DE" dirty="0" err="1" smtClean="0">
                <a:latin typeface="Verdana"/>
                <a:cs typeface="Verdana"/>
              </a:rPr>
              <a:t>therapeuten</a:t>
            </a:r>
            <a:r>
              <a:rPr lang="de-DE" dirty="0" smtClean="0">
                <a:latin typeface="Verdana"/>
                <a:cs typeface="Verdana"/>
              </a:rPr>
              <a:t> Führung zur Selbständigkeit</a:t>
            </a:r>
          </a:p>
          <a:p>
            <a:pPr marL="171450" indent="-171450">
              <a:buFontTx/>
              <a:buChar char="-"/>
            </a:pPr>
            <a:endParaRPr lang="de-DE" dirty="0">
              <a:latin typeface="Verdana"/>
              <a:cs typeface="Verdana"/>
            </a:endParaRPr>
          </a:p>
          <a:p>
            <a:pPr marL="171450" indent="-171450">
              <a:buFontTx/>
              <a:buChar char="-"/>
            </a:pPr>
            <a:r>
              <a:rPr lang="de-DE" dirty="0" smtClean="0">
                <a:latin typeface="Verdana"/>
                <a:cs typeface="Verdana"/>
              </a:rPr>
              <a:t>Feedback der </a:t>
            </a:r>
            <a:r>
              <a:rPr lang="de-DE" dirty="0" err="1" smtClean="0">
                <a:latin typeface="Verdana"/>
                <a:cs typeface="Verdana"/>
              </a:rPr>
              <a:t>quota</a:t>
            </a:r>
            <a:endParaRPr lang="de-DE" dirty="0" smtClean="0">
              <a:latin typeface="Verdana"/>
              <a:cs typeface="Verdana"/>
            </a:endParaRPr>
          </a:p>
          <a:p>
            <a:pPr marL="171450" indent="-171450">
              <a:buFontTx/>
              <a:buChar char="-"/>
            </a:pPr>
            <a:endParaRPr lang="de-DE" dirty="0" smtClean="0">
              <a:latin typeface="Verdana"/>
              <a:cs typeface="Verdana"/>
            </a:endParaRPr>
          </a:p>
        </p:txBody>
      </p:sp>
    </p:spTree>
    <p:extLst>
      <p:ext uri="{BB962C8B-B14F-4D97-AF65-F5344CB8AC3E}">
        <p14:creationId xmlns:p14="http://schemas.microsoft.com/office/powerpoint/2010/main" val="414343156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32</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914400" y="1219200"/>
            <a:ext cx="4191000" cy="2308324"/>
          </a:xfrm>
          <a:prstGeom prst="rect">
            <a:avLst/>
          </a:prstGeom>
          <a:noFill/>
        </p:spPr>
        <p:txBody>
          <a:bodyPr wrap="square" rtlCol="0">
            <a:spAutoFit/>
          </a:bodyPr>
          <a:lstStyle/>
          <a:p>
            <a:r>
              <a:rPr lang="de-DE" b="1" dirty="0" smtClean="0">
                <a:latin typeface="Verdana"/>
                <a:cs typeface="Verdana"/>
              </a:rPr>
              <a:t>Phytotherapie und Ern</a:t>
            </a:r>
            <a:r>
              <a:rPr lang="de-DE" b="1" dirty="0" smtClean="0">
                <a:latin typeface="Verdana"/>
                <a:cs typeface="Verdana"/>
              </a:rPr>
              <a:t>ährung:</a:t>
            </a:r>
          </a:p>
          <a:p>
            <a:endParaRPr lang="de-DE" b="1" dirty="0">
              <a:latin typeface="Verdana"/>
              <a:cs typeface="Verdana"/>
            </a:endParaRPr>
          </a:p>
          <a:p>
            <a:pPr marL="171450" indent="-171450">
              <a:buFontTx/>
              <a:buChar char="-"/>
            </a:pPr>
            <a:endParaRPr lang="de-DE" dirty="0" smtClean="0">
              <a:latin typeface="Verdana"/>
              <a:cs typeface="Verdana"/>
            </a:endParaRPr>
          </a:p>
          <a:p>
            <a:pPr marL="171450" indent="-171450">
              <a:buFontTx/>
              <a:buChar char="-"/>
            </a:pPr>
            <a:r>
              <a:rPr lang="de-DE" dirty="0" smtClean="0">
                <a:latin typeface="Verdana"/>
                <a:cs typeface="Verdana"/>
              </a:rPr>
              <a:t>Ingwer</a:t>
            </a:r>
          </a:p>
          <a:p>
            <a:pPr marL="171450" indent="-171450">
              <a:buFontTx/>
              <a:buChar char="-"/>
            </a:pPr>
            <a:endParaRPr lang="de-DE" dirty="0" smtClean="0">
              <a:latin typeface="Verdana"/>
              <a:cs typeface="Verdana"/>
            </a:endParaRPr>
          </a:p>
          <a:p>
            <a:pPr marL="171450" indent="-171450">
              <a:buFontTx/>
              <a:buChar char="-"/>
            </a:pPr>
            <a:r>
              <a:rPr lang="de-DE" dirty="0" smtClean="0">
                <a:latin typeface="Verdana"/>
                <a:cs typeface="Verdana"/>
              </a:rPr>
              <a:t>Weihrauch</a:t>
            </a:r>
          </a:p>
          <a:p>
            <a:pPr marL="171450" indent="-171450">
              <a:buFontTx/>
              <a:buChar char="-"/>
            </a:pPr>
            <a:endParaRPr lang="de-DE" dirty="0" smtClean="0">
              <a:latin typeface="Verdana"/>
              <a:cs typeface="Verdana"/>
            </a:endParaRPr>
          </a:p>
          <a:p>
            <a:pPr marL="171450" indent="-171450">
              <a:buFontTx/>
              <a:buChar char="-"/>
            </a:pPr>
            <a:r>
              <a:rPr lang="de-DE" dirty="0" smtClean="0">
                <a:latin typeface="Verdana"/>
                <a:cs typeface="Verdana"/>
              </a:rPr>
              <a:t>Teufelskralle</a:t>
            </a:r>
          </a:p>
          <a:p>
            <a:pPr marL="171450" indent="-171450">
              <a:buFontTx/>
              <a:buChar char="-"/>
            </a:pPr>
            <a:endParaRPr lang="de-DE" dirty="0" smtClean="0">
              <a:latin typeface="Verdana"/>
              <a:cs typeface="Verdana"/>
            </a:endParaRPr>
          </a:p>
          <a:p>
            <a:pPr marL="171450" indent="-171450">
              <a:buFontTx/>
              <a:buChar char="-"/>
            </a:pPr>
            <a:r>
              <a:rPr lang="de-DE" dirty="0" smtClean="0">
                <a:latin typeface="Verdana"/>
                <a:cs typeface="Verdana"/>
              </a:rPr>
              <a:t>Olivenöl</a:t>
            </a:r>
          </a:p>
          <a:p>
            <a:pPr marL="171450" indent="-171450">
              <a:buFontTx/>
              <a:buChar char="-"/>
            </a:pPr>
            <a:endParaRPr lang="de-DE" dirty="0" smtClean="0">
              <a:latin typeface="Verdana"/>
              <a:cs typeface="Verdana"/>
            </a:endParaRPr>
          </a:p>
          <a:p>
            <a:pPr marL="171450" indent="-171450">
              <a:buFontTx/>
              <a:buChar char="-"/>
            </a:pPr>
            <a:r>
              <a:rPr lang="de-DE" dirty="0" smtClean="0">
                <a:latin typeface="Verdana"/>
                <a:cs typeface="Verdana"/>
              </a:rPr>
              <a:t>Capseicin</a:t>
            </a:r>
            <a:endParaRPr lang="de-DE" dirty="0">
              <a:latin typeface="Verdana"/>
              <a:cs typeface="Verdana"/>
            </a:endParaRPr>
          </a:p>
        </p:txBody>
      </p:sp>
      <p:sp>
        <p:nvSpPr>
          <p:cNvPr id="2" name="Geschweifte Klammer rechts 1"/>
          <p:cNvSpPr/>
          <p:nvPr/>
        </p:nvSpPr>
        <p:spPr>
          <a:xfrm>
            <a:off x="2590800" y="1676400"/>
            <a:ext cx="228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3" name="Textfeld 2"/>
          <p:cNvSpPr txBox="1"/>
          <p:nvPr/>
        </p:nvSpPr>
        <p:spPr>
          <a:xfrm>
            <a:off x="3505200" y="1905000"/>
            <a:ext cx="2895600" cy="1015663"/>
          </a:xfrm>
          <a:prstGeom prst="rect">
            <a:avLst/>
          </a:prstGeom>
          <a:noFill/>
        </p:spPr>
        <p:txBody>
          <a:bodyPr wrap="square" rtlCol="0">
            <a:spAutoFit/>
          </a:bodyPr>
          <a:lstStyle/>
          <a:p>
            <a:r>
              <a:rPr lang="de-DE" b="1" dirty="0" smtClean="0">
                <a:latin typeface="Verdana"/>
                <a:cs typeface="Verdana"/>
              </a:rPr>
              <a:t>Wann?</a:t>
            </a:r>
          </a:p>
          <a:p>
            <a:endParaRPr lang="de-DE" b="1" dirty="0">
              <a:latin typeface="Verdana"/>
              <a:cs typeface="Verdana"/>
            </a:endParaRPr>
          </a:p>
          <a:p>
            <a:r>
              <a:rPr lang="de-DE" b="1" dirty="0" smtClean="0">
                <a:latin typeface="Verdana"/>
                <a:cs typeface="Verdana"/>
              </a:rPr>
              <a:t>Warum?</a:t>
            </a:r>
          </a:p>
          <a:p>
            <a:endParaRPr lang="de-DE" b="1" dirty="0">
              <a:latin typeface="Verdana"/>
              <a:cs typeface="Verdana"/>
            </a:endParaRPr>
          </a:p>
          <a:p>
            <a:r>
              <a:rPr lang="de-DE" b="1" dirty="0" smtClean="0">
                <a:latin typeface="Verdana"/>
                <a:cs typeface="Verdana"/>
              </a:rPr>
              <a:t>Dosierung?</a:t>
            </a:r>
            <a:endParaRPr lang="de-DE" b="1" dirty="0">
              <a:latin typeface="Verdana"/>
              <a:cs typeface="Verdana"/>
            </a:endParaRPr>
          </a:p>
        </p:txBody>
      </p:sp>
    </p:spTree>
    <p:extLst>
      <p:ext uri="{BB962C8B-B14F-4D97-AF65-F5344CB8AC3E}">
        <p14:creationId xmlns:p14="http://schemas.microsoft.com/office/powerpoint/2010/main" val="174498213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33</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228600" y="1066800"/>
            <a:ext cx="6050348" cy="276999"/>
          </a:xfrm>
          <a:prstGeom prst="rect">
            <a:avLst/>
          </a:prstGeom>
          <a:noFill/>
        </p:spPr>
        <p:txBody>
          <a:bodyPr wrap="square" rtlCol="0">
            <a:spAutoFit/>
          </a:bodyPr>
          <a:lstStyle/>
          <a:p>
            <a:r>
              <a:rPr lang="de-DE" b="1" dirty="0" smtClean="0">
                <a:latin typeface="Verdana"/>
                <a:cs typeface="Verdana"/>
              </a:rPr>
              <a:t>Ingwer - Muskelschmerzen?</a:t>
            </a:r>
            <a:endParaRPr lang="de-DE" b="1" dirty="0">
              <a:latin typeface="Verdana"/>
              <a:cs typeface="Verdana"/>
            </a:endParaRPr>
          </a:p>
        </p:txBody>
      </p:sp>
      <p:pic>
        <p:nvPicPr>
          <p:cNvPr id="11" name="Bild 10"/>
          <p:cNvPicPr>
            <a:picLocks noChangeAspect="1"/>
          </p:cNvPicPr>
          <p:nvPr/>
        </p:nvPicPr>
        <p:blipFill>
          <a:blip r:embed="rId2"/>
          <a:stretch>
            <a:fillRect/>
          </a:stretch>
        </p:blipFill>
        <p:spPr>
          <a:xfrm>
            <a:off x="3048000" y="1143000"/>
            <a:ext cx="2133600" cy="1422400"/>
          </a:xfrm>
          <a:prstGeom prst="rect">
            <a:avLst/>
          </a:prstGeom>
        </p:spPr>
      </p:pic>
      <p:sp>
        <p:nvSpPr>
          <p:cNvPr id="12" name="Textfeld 11"/>
          <p:cNvSpPr txBox="1"/>
          <p:nvPr/>
        </p:nvSpPr>
        <p:spPr>
          <a:xfrm>
            <a:off x="304800" y="2743200"/>
            <a:ext cx="4370071" cy="246221"/>
          </a:xfrm>
          <a:prstGeom prst="rect">
            <a:avLst/>
          </a:prstGeom>
          <a:noFill/>
        </p:spPr>
        <p:txBody>
          <a:bodyPr wrap="square" rtlCol="0">
            <a:spAutoFit/>
          </a:bodyPr>
          <a:lstStyle/>
          <a:p>
            <a:r>
              <a:rPr lang="de-DE" sz="1000" dirty="0" smtClean="0"/>
              <a:t>Altmann, RD. (2001); </a:t>
            </a:r>
            <a:r>
              <a:rPr lang="de-DE" sz="1000" dirty="0" err="1" smtClean="0"/>
              <a:t>Bliddal</a:t>
            </a:r>
            <a:r>
              <a:rPr lang="de-DE" sz="1000" dirty="0" smtClean="0"/>
              <a:t>, H. (2000); </a:t>
            </a:r>
            <a:r>
              <a:rPr lang="de-DE" sz="1000" dirty="0" err="1" smtClean="0"/>
              <a:t>Haghighi</a:t>
            </a:r>
            <a:r>
              <a:rPr lang="de-DE" sz="1000" dirty="0" smtClean="0"/>
              <a:t>, M. (2005); </a:t>
            </a:r>
            <a:r>
              <a:rPr lang="de-DE" sz="1000" dirty="0" err="1" smtClean="0"/>
              <a:t>Wigler</a:t>
            </a:r>
            <a:r>
              <a:rPr lang="de-DE" sz="1000" dirty="0" smtClean="0"/>
              <a:t>, I. (2005)</a:t>
            </a:r>
            <a:endParaRPr lang="de-DE" sz="1000" dirty="0"/>
          </a:p>
        </p:txBody>
      </p:sp>
      <p:sp>
        <p:nvSpPr>
          <p:cNvPr id="13" name="Textfeld 12"/>
          <p:cNvSpPr txBox="1"/>
          <p:nvPr/>
        </p:nvSpPr>
        <p:spPr>
          <a:xfrm>
            <a:off x="304800" y="2514600"/>
            <a:ext cx="5943600" cy="276999"/>
          </a:xfrm>
          <a:prstGeom prst="rect">
            <a:avLst/>
          </a:prstGeom>
          <a:noFill/>
        </p:spPr>
        <p:txBody>
          <a:bodyPr wrap="square" rtlCol="0">
            <a:spAutoFit/>
          </a:bodyPr>
          <a:lstStyle/>
          <a:p>
            <a:r>
              <a:rPr lang="de-DE" dirty="0" smtClean="0"/>
              <a:t>30-500mg täglich – Reduzierung der Schmerzen von </a:t>
            </a:r>
            <a:r>
              <a:rPr lang="de-DE" dirty="0" err="1" smtClean="0"/>
              <a:t>Arthrosepatienten</a:t>
            </a:r>
            <a:endParaRPr lang="de-DE" dirty="0" smtClean="0"/>
          </a:p>
        </p:txBody>
      </p:sp>
      <p:sp>
        <p:nvSpPr>
          <p:cNvPr id="14" name="Textfeld 13"/>
          <p:cNvSpPr txBox="1"/>
          <p:nvPr/>
        </p:nvSpPr>
        <p:spPr>
          <a:xfrm>
            <a:off x="304800" y="3657600"/>
            <a:ext cx="4370071" cy="246221"/>
          </a:xfrm>
          <a:prstGeom prst="rect">
            <a:avLst/>
          </a:prstGeom>
          <a:noFill/>
        </p:spPr>
        <p:txBody>
          <a:bodyPr wrap="square" rtlCol="0">
            <a:spAutoFit/>
          </a:bodyPr>
          <a:lstStyle/>
          <a:p>
            <a:r>
              <a:rPr lang="de-DE" sz="1000" dirty="0" smtClean="0"/>
              <a:t>Ernst, E. (2000); Lien, HC. (2000)</a:t>
            </a:r>
            <a:endParaRPr lang="de-DE" sz="1000" dirty="0"/>
          </a:p>
        </p:txBody>
      </p:sp>
      <p:sp>
        <p:nvSpPr>
          <p:cNvPr id="15" name="Textfeld 14"/>
          <p:cNvSpPr txBox="1"/>
          <p:nvPr/>
        </p:nvSpPr>
        <p:spPr>
          <a:xfrm>
            <a:off x="304800" y="3366956"/>
            <a:ext cx="5715000" cy="276999"/>
          </a:xfrm>
          <a:prstGeom prst="rect">
            <a:avLst/>
          </a:prstGeom>
          <a:noFill/>
        </p:spPr>
        <p:txBody>
          <a:bodyPr wrap="square" rtlCol="0">
            <a:spAutoFit/>
          </a:bodyPr>
          <a:lstStyle/>
          <a:p>
            <a:r>
              <a:rPr lang="de-DE" dirty="0" smtClean="0"/>
              <a:t>1-2g täglich – postoperativ zur Vermeidung von </a:t>
            </a:r>
            <a:r>
              <a:rPr lang="de-DE" dirty="0" err="1" smtClean="0"/>
              <a:t>fear</a:t>
            </a:r>
            <a:r>
              <a:rPr lang="de-DE" dirty="0" smtClean="0"/>
              <a:t> </a:t>
            </a:r>
            <a:r>
              <a:rPr lang="de-DE" dirty="0" err="1" smtClean="0"/>
              <a:t>avoidance</a:t>
            </a:r>
            <a:r>
              <a:rPr lang="de-DE" dirty="0" smtClean="0"/>
              <a:t> </a:t>
            </a:r>
            <a:r>
              <a:rPr lang="de-DE" dirty="0" err="1" smtClean="0"/>
              <a:t>behavior</a:t>
            </a:r>
            <a:r>
              <a:rPr lang="de-DE" dirty="0" smtClean="0"/>
              <a:t> &amp; Erbrechen </a:t>
            </a:r>
          </a:p>
        </p:txBody>
      </p:sp>
    </p:spTree>
    <p:extLst>
      <p:ext uri="{BB962C8B-B14F-4D97-AF65-F5344CB8AC3E}">
        <p14:creationId xmlns:p14="http://schemas.microsoft.com/office/powerpoint/2010/main" val="942938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34</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pic>
        <p:nvPicPr>
          <p:cNvPr id="6" name="Bild 5" descr="Screenshot 2015-03-10 07.47.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905000"/>
            <a:ext cx="2765935" cy="1693867"/>
          </a:xfrm>
          <a:prstGeom prst="rect">
            <a:avLst/>
          </a:prstGeom>
        </p:spPr>
      </p:pic>
      <p:sp>
        <p:nvSpPr>
          <p:cNvPr id="11" name="Textfeld 10"/>
          <p:cNvSpPr txBox="1"/>
          <p:nvPr/>
        </p:nvSpPr>
        <p:spPr>
          <a:xfrm>
            <a:off x="228600" y="1066800"/>
            <a:ext cx="6050348" cy="276999"/>
          </a:xfrm>
          <a:prstGeom prst="rect">
            <a:avLst/>
          </a:prstGeom>
          <a:noFill/>
        </p:spPr>
        <p:txBody>
          <a:bodyPr wrap="square" rtlCol="0">
            <a:spAutoFit/>
          </a:bodyPr>
          <a:lstStyle/>
          <a:p>
            <a:r>
              <a:rPr lang="de-DE" b="1" dirty="0" smtClean="0">
                <a:latin typeface="Verdana"/>
                <a:cs typeface="Verdana"/>
              </a:rPr>
              <a:t>Ingwer - Muskelschmerzen?</a:t>
            </a:r>
            <a:endParaRPr lang="de-DE" b="1" dirty="0">
              <a:latin typeface="Verdana"/>
              <a:cs typeface="Verdana"/>
            </a:endParaRPr>
          </a:p>
        </p:txBody>
      </p:sp>
      <p:sp>
        <p:nvSpPr>
          <p:cNvPr id="12" name="Textfeld 11"/>
          <p:cNvSpPr txBox="1"/>
          <p:nvPr/>
        </p:nvSpPr>
        <p:spPr>
          <a:xfrm>
            <a:off x="152400" y="1828800"/>
            <a:ext cx="3181839" cy="1754327"/>
          </a:xfrm>
          <a:prstGeom prst="rect">
            <a:avLst/>
          </a:prstGeom>
          <a:noFill/>
        </p:spPr>
        <p:txBody>
          <a:bodyPr wrap="square" rtlCol="0">
            <a:spAutoFit/>
          </a:bodyPr>
          <a:lstStyle/>
          <a:p>
            <a:pPr marL="285750" indent="-285750">
              <a:buFontTx/>
              <a:buChar char="-"/>
            </a:pPr>
            <a:r>
              <a:rPr lang="de-DE" dirty="0" smtClean="0"/>
              <a:t>Placebo kontrolliert</a:t>
            </a:r>
          </a:p>
          <a:p>
            <a:pPr marL="285750" indent="-285750">
              <a:buFontTx/>
              <a:buChar char="-"/>
            </a:pPr>
            <a:r>
              <a:rPr lang="de-DE" dirty="0" smtClean="0"/>
              <a:t>Randomisiert, doppelblind</a:t>
            </a:r>
          </a:p>
          <a:p>
            <a:pPr marL="285750" indent="-285750">
              <a:buFontTx/>
              <a:buChar char="-"/>
            </a:pPr>
            <a:r>
              <a:rPr lang="de-DE" dirty="0" smtClean="0"/>
              <a:t>40 Teilnehmer</a:t>
            </a:r>
          </a:p>
          <a:p>
            <a:endParaRPr lang="de-DE" dirty="0" smtClean="0"/>
          </a:p>
          <a:p>
            <a:pPr marL="285750" indent="-285750">
              <a:buFontTx/>
              <a:buChar char="-"/>
            </a:pPr>
            <a:r>
              <a:rPr lang="de-DE" dirty="0" smtClean="0"/>
              <a:t>330mg (</a:t>
            </a:r>
            <a:r>
              <a:rPr lang="de-DE" dirty="0" err="1" smtClean="0"/>
              <a:t>Zingiber</a:t>
            </a:r>
            <a:r>
              <a:rPr lang="de-DE" dirty="0" smtClean="0"/>
              <a:t> </a:t>
            </a:r>
            <a:r>
              <a:rPr lang="de-DE" dirty="0" err="1" smtClean="0"/>
              <a:t>officinale</a:t>
            </a:r>
            <a:r>
              <a:rPr lang="de-DE" dirty="0" smtClean="0"/>
              <a:t>) täglich</a:t>
            </a:r>
          </a:p>
          <a:p>
            <a:pPr marL="285750" indent="-285750">
              <a:buFontTx/>
              <a:buChar char="-"/>
            </a:pPr>
            <a:r>
              <a:rPr lang="de-DE" dirty="0" smtClean="0"/>
              <a:t>11 Tage</a:t>
            </a:r>
          </a:p>
          <a:p>
            <a:pPr marL="285750" indent="-285750">
              <a:buFontTx/>
              <a:buChar char="-"/>
            </a:pPr>
            <a:endParaRPr lang="de-DE" dirty="0"/>
          </a:p>
          <a:p>
            <a:pPr marL="285750" indent="-285750">
              <a:buFontTx/>
              <a:buChar char="-"/>
            </a:pPr>
            <a:r>
              <a:rPr lang="de-DE" dirty="0" smtClean="0"/>
              <a:t>Schmerz- und </a:t>
            </a:r>
            <a:r>
              <a:rPr lang="de-DE" dirty="0" err="1" smtClean="0"/>
              <a:t>Entzündungsinduzierung</a:t>
            </a:r>
            <a:r>
              <a:rPr lang="de-DE" dirty="0" smtClean="0"/>
              <a:t> durch exzentrische Muskelarbeit </a:t>
            </a:r>
            <a:endParaRPr lang="de-DE" dirty="0"/>
          </a:p>
        </p:txBody>
      </p:sp>
      <p:sp>
        <p:nvSpPr>
          <p:cNvPr id="13" name="Textfeld 12"/>
          <p:cNvSpPr txBox="1"/>
          <p:nvPr/>
        </p:nvSpPr>
        <p:spPr>
          <a:xfrm>
            <a:off x="2743200" y="3581400"/>
            <a:ext cx="3433135" cy="246221"/>
          </a:xfrm>
          <a:prstGeom prst="rect">
            <a:avLst/>
          </a:prstGeom>
          <a:noFill/>
        </p:spPr>
        <p:txBody>
          <a:bodyPr wrap="square" rtlCol="0">
            <a:spAutoFit/>
          </a:bodyPr>
          <a:lstStyle/>
          <a:p>
            <a:pPr algn="r"/>
            <a:r>
              <a:rPr lang="de-DE" sz="1000" dirty="0" smtClean="0"/>
              <a:t>Black, D. 2010 The Journal of Pain</a:t>
            </a:r>
            <a:endParaRPr lang="de-DE" sz="1000" dirty="0"/>
          </a:p>
        </p:txBody>
      </p:sp>
      <p:sp>
        <p:nvSpPr>
          <p:cNvPr id="14" name="Rechteck 13"/>
          <p:cNvSpPr/>
          <p:nvPr/>
        </p:nvSpPr>
        <p:spPr>
          <a:xfrm>
            <a:off x="3733800" y="1447800"/>
            <a:ext cx="2667000" cy="276999"/>
          </a:xfrm>
          <a:prstGeom prst="rect">
            <a:avLst/>
          </a:prstGeom>
        </p:spPr>
        <p:txBody>
          <a:bodyPr wrap="square">
            <a:spAutoFit/>
          </a:bodyPr>
          <a:lstStyle/>
          <a:p>
            <a:r>
              <a:rPr lang="de-DE" dirty="0" smtClean="0"/>
              <a:t>Muskelschmerz-Intensität (VAS-Score)</a:t>
            </a:r>
            <a:endParaRPr lang="en-US" dirty="0"/>
          </a:p>
        </p:txBody>
      </p:sp>
    </p:spTree>
    <p:extLst>
      <p:ext uri="{BB962C8B-B14F-4D97-AF65-F5344CB8AC3E}">
        <p14:creationId xmlns:p14="http://schemas.microsoft.com/office/powerpoint/2010/main" val="327300546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35</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228600" y="1066800"/>
            <a:ext cx="6050348" cy="276999"/>
          </a:xfrm>
          <a:prstGeom prst="rect">
            <a:avLst/>
          </a:prstGeom>
          <a:noFill/>
        </p:spPr>
        <p:txBody>
          <a:bodyPr wrap="square" rtlCol="0">
            <a:spAutoFit/>
          </a:bodyPr>
          <a:lstStyle/>
          <a:p>
            <a:r>
              <a:rPr lang="de-DE" b="1" dirty="0" smtClean="0">
                <a:latin typeface="Verdana"/>
                <a:cs typeface="Verdana"/>
              </a:rPr>
              <a:t>Ingwer - Muskelschmerzen?</a:t>
            </a:r>
            <a:endParaRPr lang="de-DE" b="1" dirty="0">
              <a:latin typeface="Verdana"/>
              <a:cs typeface="Verdana"/>
            </a:endParaRPr>
          </a:p>
        </p:txBody>
      </p:sp>
      <p:sp>
        <p:nvSpPr>
          <p:cNvPr id="11" name="Textfeld 10"/>
          <p:cNvSpPr txBox="1"/>
          <p:nvPr/>
        </p:nvSpPr>
        <p:spPr>
          <a:xfrm>
            <a:off x="304800" y="1828800"/>
            <a:ext cx="2971800" cy="1015663"/>
          </a:xfrm>
          <a:prstGeom prst="rect">
            <a:avLst/>
          </a:prstGeom>
          <a:noFill/>
        </p:spPr>
        <p:txBody>
          <a:bodyPr wrap="square" rtlCol="0">
            <a:spAutoFit/>
          </a:bodyPr>
          <a:lstStyle/>
          <a:p>
            <a:r>
              <a:rPr lang="de-DE" dirty="0" smtClean="0"/>
              <a:t>Schweizer Produkt (Rezeptfrei)</a:t>
            </a:r>
          </a:p>
          <a:p>
            <a:endParaRPr lang="de-DE" dirty="0"/>
          </a:p>
          <a:p>
            <a:pPr marL="285750" indent="-285750">
              <a:buFontTx/>
              <a:buChar char="-"/>
            </a:pPr>
            <a:r>
              <a:rPr lang="de-DE" dirty="0" smtClean="0"/>
              <a:t>250mg pro Kapsel</a:t>
            </a:r>
          </a:p>
          <a:p>
            <a:pPr marL="285750" indent="-285750">
              <a:buFontTx/>
              <a:buChar char="-"/>
            </a:pPr>
            <a:r>
              <a:rPr lang="de-DE" dirty="0" smtClean="0"/>
              <a:t>Dosierungsempfehlung: 3x1 (10 Tage)</a:t>
            </a:r>
          </a:p>
          <a:p>
            <a:pPr marL="285750" indent="-285750">
              <a:buFontTx/>
              <a:buChar char="-"/>
            </a:pPr>
            <a:r>
              <a:rPr lang="de-DE" dirty="0" smtClean="0"/>
              <a:t>max. Dosierung nicht über 6 Kapseln </a:t>
            </a:r>
            <a:endParaRPr lang="de-DE" dirty="0"/>
          </a:p>
        </p:txBody>
      </p:sp>
      <p:pic>
        <p:nvPicPr>
          <p:cNvPr id="12" name="Bild 11"/>
          <p:cNvPicPr>
            <a:picLocks noChangeAspect="1"/>
          </p:cNvPicPr>
          <p:nvPr/>
        </p:nvPicPr>
        <p:blipFill>
          <a:blip r:embed="rId2"/>
          <a:stretch>
            <a:fillRect/>
          </a:stretch>
        </p:blipFill>
        <p:spPr>
          <a:xfrm>
            <a:off x="4191000" y="1371600"/>
            <a:ext cx="1327677" cy="1689100"/>
          </a:xfrm>
          <a:prstGeom prst="rect">
            <a:avLst/>
          </a:prstGeom>
        </p:spPr>
      </p:pic>
    </p:spTree>
    <p:extLst>
      <p:ext uri="{BB962C8B-B14F-4D97-AF65-F5344CB8AC3E}">
        <p14:creationId xmlns:p14="http://schemas.microsoft.com/office/powerpoint/2010/main" val="327300546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36</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pic>
        <p:nvPicPr>
          <p:cNvPr id="6" name="Bild 5"/>
          <p:cNvPicPr>
            <a:picLocks noChangeAspect="1"/>
          </p:cNvPicPr>
          <p:nvPr/>
        </p:nvPicPr>
        <p:blipFill>
          <a:blip r:embed="rId2"/>
          <a:stretch>
            <a:fillRect/>
          </a:stretch>
        </p:blipFill>
        <p:spPr>
          <a:xfrm>
            <a:off x="3428999" y="1219200"/>
            <a:ext cx="2635489" cy="1752600"/>
          </a:xfrm>
          <a:prstGeom prst="rect">
            <a:avLst/>
          </a:prstGeom>
        </p:spPr>
      </p:pic>
      <p:sp>
        <p:nvSpPr>
          <p:cNvPr id="11" name="Textfeld 10"/>
          <p:cNvSpPr txBox="1"/>
          <p:nvPr/>
        </p:nvSpPr>
        <p:spPr>
          <a:xfrm>
            <a:off x="152400" y="1219200"/>
            <a:ext cx="4038600" cy="2123658"/>
          </a:xfrm>
          <a:prstGeom prst="rect">
            <a:avLst/>
          </a:prstGeom>
          <a:noFill/>
        </p:spPr>
        <p:txBody>
          <a:bodyPr wrap="square" rtlCol="0">
            <a:spAutoFit/>
          </a:bodyPr>
          <a:lstStyle/>
          <a:p>
            <a:r>
              <a:rPr lang="de-DE" b="1" dirty="0" smtClean="0"/>
              <a:t>Schwedische Massage mit Ingwer-Öl</a:t>
            </a:r>
          </a:p>
          <a:p>
            <a:endParaRPr lang="de-DE" dirty="0" smtClean="0"/>
          </a:p>
          <a:p>
            <a:endParaRPr lang="de-DE" dirty="0"/>
          </a:p>
          <a:p>
            <a:pPr marL="285750" indent="-285750">
              <a:buFontTx/>
              <a:buChar char="-"/>
            </a:pPr>
            <a:r>
              <a:rPr lang="de-DE" dirty="0" smtClean="0"/>
              <a:t>Randomisiert kontrollierte Studie</a:t>
            </a:r>
          </a:p>
          <a:p>
            <a:pPr marL="285750" indent="-285750">
              <a:buFontTx/>
              <a:buChar char="-"/>
            </a:pPr>
            <a:r>
              <a:rPr lang="de-DE" dirty="0" smtClean="0"/>
              <a:t>30min Massage </a:t>
            </a:r>
          </a:p>
          <a:p>
            <a:pPr marL="285750" indent="-285750">
              <a:buFontTx/>
              <a:buChar char="-"/>
            </a:pPr>
            <a:r>
              <a:rPr lang="de-DE" dirty="0" smtClean="0"/>
              <a:t>2x wöchentlich 10 Behandlungen</a:t>
            </a:r>
          </a:p>
          <a:p>
            <a:pPr marL="285750" indent="-285750">
              <a:buFontTx/>
              <a:buChar char="-"/>
            </a:pPr>
            <a:r>
              <a:rPr lang="de-DE" dirty="0" smtClean="0"/>
              <a:t>10ml Jojobaöl + 2% Ingwer</a:t>
            </a:r>
          </a:p>
          <a:p>
            <a:endParaRPr lang="de-DE" dirty="0" smtClean="0"/>
          </a:p>
          <a:p>
            <a:endParaRPr lang="de-DE" dirty="0"/>
          </a:p>
          <a:p>
            <a:endParaRPr lang="de-DE" dirty="0" smtClean="0"/>
          </a:p>
          <a:p>
            <a:pPr marL="285750" indent="-285750">
              <a:buFontTx/>
              <a:buChar char="-"/>
            </a:pPr>
            <a:r>
              <a:rPr lang="de-DE" dirty="0" smtClean="0"/>
              <a:t>Signifikante Schmerzreduktion McGill Pain Score (LBP)</a:t>
            </a:r>
            <a:endParaRPr lang="de-DE" dirty="0"/>
          </a:p>
        </p:txBody>
      </p:sp>
    </p:spTree>
    <p:extLst>
      <p:ext uri="{BB962C8B-B14F-4D97-AF65-F5344CB8AC3E}">
        <p14:creationId xmlns:p14="http://schemas.microsoft.com/office/powerpoint/2010/main" val="32730054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37</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350452" y="1143000"/>
            <a:ext cx="6050348" cy="276999"/>
          </a:xfrm>
          <a:prstGeom prst="rect">
            <a:avLst/>
          </a:prstGeom>
          <a:noFill/>
        </p:spPr>
        <p:txBody>
          <a:bodyPr wrap="square" rtlCol="0">
            <a:spAutoFit/>
          </a:bodyPr>
          <a:lstStyle/>
          <a:p>
            <a:r>
              <a:rPr lang="de-DE" b="1" dirty="0" smtClean="0">
                <a:latin typeface="Verdana"/>
                <a:cs typeface="Verdana"/>
              </a:rPr>
              <a:t>Weihrauch</a:t>
            </a:r>
            <a:endParaRPr lang="de-DE" b="1" dirty="0">
              <a:latin typeface="Verdana"/>
              <a:cs typeface="Verdana"/>
            </a:endParaRPr>
          </a:p>
        </p:txBody>
      </p:sp>
      <p:pic>
        <p:nvPicPr>
          <p:cNvPr id="3" name="Bild 2"/>
          <p:cNvPicPr>
            <a:picLocks noChangeAspect="1"/>
          </p:cNvPicPr>
          <p:nvPr/>
        </p:nvPicPr>
        <p:blipFill>
          <a:blip r:embed="rId2"/>
          <a:stretch>
            <a:fillRect/>
          </a:stretch>
        </p:blipFill>
        <p:spPr>
          <a:xfrm>
            <a:off x="228600" y="1752600"/>
            <a:ext cx="2514600" cy="2181666"/>
          </a:xfrm>
          <a:prstGeom prst="rect">
            <a:avLst/>
          </a:prstGeom>
        </p:spPr>
      </p:pic>
      <p:pic>
        <p:nvPicPr>
          <p:cNvPr id="2" name="Bild 1"/>
          <p:cNvPicPr>
            <a:picLocks noChangeAspect="1"/>
          </p:cNvPicPr>
          <p:nvPr/>
        </p:nvPicPr>
        <p:blipFill>
          <a:blip r:embed="rId3"/>
          <a:stretch>
            <a:fillRect/>
          </a:stretch>
        </p:blipFill>
        <p:spPr>
          <a:xfrm>
            <a:off x="2209800" y="1219200"/>
            <a:ext cx="1105307" cy="737073"/>
          </a:xfrm>
          <a:prstGeom prst="rect">
            <a:avLst/>
          </a:prstGeom>
        </p:spPr>
      </p:pic>
      <p:sp>
        <p:nvSpPr>
          <p:cNvPr id="4" name="Rechteck 3"/>
          <p:cNvSpPr/>
          <p:nvPr/>
        </p:nvSpPr>
        <p:spPr>
          <a:xfrm>
            <a:off x="3657600" y="1905000"/>
            <a:ext cx="2362200" cy="2123658"/>
          </a:xfrm>
          <a:prstGeom prst="rect">
            <a:avLst/>
          </a:prstGeom>
        </p:spPr>
        <p:txBody>
          <a:bodyPr wrap="square">
            <a:spAutoFit/>
          </a:bodyPr>
          <a:lstStyle/>
          <a:p>
            <a:pPr marL="171450" indent="-171450">
              <a:buFont typeface="Arial"/>
              <a:buChar char="•"/>
            </a:pPr>
            <a:r>
              <a:rPr lang="de-DE" dirty="0"/>
              <a:t>Hemmung der 12-</a:t>
            </a:r>
            <a:r>
              <a:rPr lang="de-DE" dirty="0" smtClean="0"/>
              <a:t>Lipoxygenase</a:t>
            </a:r>
          </a:p>
          <a:p>
            <a:pPr marL="171450" indent="-171450">
              <a:buFont typeface="Arial"/>
              <a:buChar char="•"/>
            </a:pPr>
            <a:endParaRPr lang="de-DE" dirty="0"/>
          </a:p>
          <a:p>
            <a:pPr marL="171450" indent="-171450">
              <a:buFont typeface="Arial"/>
              <a:buChar char="•"/>
            </a:pPr>
            <a:r>
              <a:rPr lang="de-DE" dirty="0"/>
              <a:t>Hemmung der </a:t>
            </a:r>
            <a:r>
              <a:rPr lang="de-DE" dirty="0" err="1" smtClean="0"/>
              <a:t>Leukozytenelastase</a:t>
            </a:r>
            <a:endParaRPr lang="de-DE" dirty="0" smtClean="0"/>
          </a:p>
          <a:p>
            <a:pPr marL="171450" indent="-171450">
              <a:buFont typeface="Arial"/>
              <a:buChar char="•"/>
            </a:pPr>
            <a:endParaRPr lang="de-DE" dirty="0"/>
          </a:p>
          <a:p>
            <a:pPr marL="171450" indent="-171450">
              <a:buFont typeface="Arial"/>
              <a:buChar char="•"/>
            </a:pPr>
            <a:r>
              <a:rPr lang="de-DE" dirty="0"/>
              <a:t>Hemmung des </a:t>
            </a:r>
            <a:r>
              <a:rPr lang="de-DE" dirty="0" err="1"/>
              <a:t>NFκB</a:t>
            </a:r>
            <a:r>
              <a:rPr lang="de-DE" dirty="0"/>
              <a:t>-</a:t>
            </a:r>
            <a:r>
              <a:rPr lang="de-DE" dirty="0" smtClean="0"/>
              <a:t>Signalwegs</a:t>
            </a:r>
          </a:p>
          <a:p>
            <a:pPr marL="171450" indent="-171450">
              <a:buFont typeface="Arial"/>
              <a:buChar char="•"/>
            </a:pPr>
            <a:endParaRPr lang="de-DE" dirty="0"/>
          </a:p>
          <a:p>
            <a:pPr marL="171450" indent="-171450">
              <a:buFont typeface="Arial"/>
              <a:buChar char="•"/>
            </a:pPr>
            <a:r>
              <a:rPr lang="de-DE" dirty="0"/>
              <a:t>Hemmung des </a:t>
            </a:r>
            <a:r>
              <a:rPr lang="de-DE" dirty="0" err="1"/>
              <a:t>Cathepsin</a:t>
            </a:r>
            <a:r>
              <a:rPr lang="de-DE" dirty="0"/>
              <a:t> </a:t>
            </a:r>
            <a:r>
              <a:rPr lang="de-DE" dirty="0" smtClean="0"/>
              <a:t>G</a:t>
            </a:r>
          </a:p>
          <a:p>
            <a:pPr marL="171450" indent="-171450">
              <a:buFont typeface="Arial"/>
              <a:buChar char="•"/>
            </a:pPr>
            <a:endParaRPr lang="de-DE" dirty="0"/>
          </a:p>
          <a:p>
            <a:r>
              <a:rPr lang="de-DE" dirty="0" smtClean="0"/>
              <a:t>-&gt; man bezeichnet es als „natürliches“ Cortison</a:t>
            </a:r>
            <a:endParaRPr lang="de-DE" dirty="0"/>
          </a:p>
        </p:txBody>
      </p:sp>
      <p:sp>
        <p:nvSpPr>
          <p:cNvPr id="5" name="Rechteck 4"/>
          <p:cNvSpPr/>
          <p:nvPr/>
        </p:nvSpPr>
        <p:spPr>
          <a:xfrm>
            <a:off x="304800" y="3962400"/>
            <a:ext cx="2362200" cy="215444"/>
          </a:xfrm>
          <a:prstGeom prst="rect">
            <a:avLst/>
          </a:prstGeom>
        </p:spPr>
        <p:txBody>
          <a:bodyPr wrap="square">
            <a:spAutoFit/>
          </a:bodyPr>
          <a:lstStyle/>
          <a:p>
            <a:r>
              <a:rPr lang="de-DE" sz="800" dirty="0">
                <a:latin typeface="Verdana"/>
                <a:cs typeface="Verdana"/>
              </a:rPr>
              <a:t>Boden, S. E</a:t>
            </a:r>
            <a:r>
              <a:rPr lang="de-DE" sz="800" dirty="0" smtClean="0">
                <a:latin typeface="Verdana"/>
                <a:cs typeface="Verdana"/>
              </a:rPr>
              <a:t>.(2001) </a:t>
            </a:r>
            <a:r>
              <a:rPr lang="de-DE" sz="800" dirty="0" err="1" smtClean="0">
                <a:latin typeface="Verdana"/>
                <a:cs typeface="Verdana"/>
              </a:rPr>
              <a:t>Molecul</a:t>
            </a:r>
            <a:r>
              <a:rPr lang="de-DE" sz="800" dirty="0">
                <a:latin typeface="Verdana"/>
                <a:cs typeface="Verdana"/>
              </a:rPr>
              <a:t>. </a:t>
            </a:r>
            <a:r>
              <a:rPr lang="de-DE" sz="800" dirty="0" err="1" smtClean="0">
                <a:latin typeface="Verdana"/>
                <a:cs typeface="Verdana"/>
              </a:rPr>
              <a:t>Pharmacol</a:t>
            </a:r>
            <a:endParaRPr lang="de-DE" sz="800" dirty="0">
              <a:latin typeface="Verdana"/>
              <a:cs typeface="Verdana"/>
            </a:endParaRPr>
          </a:p>
        </p:txBody>
      </p:sp>
    </p:spTree>
    <p:extLst>
      <p:ext uri="{BB962C8B-B14F-4D97-AF65-F5344CB8AC3E}">
        <p14:creationId xmlns:p14="http://schemas.microsoft.com/office/powerpoint/2010/main" val="5759720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38</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350452" y="1143000"/>
            <a:ext cx="6050348" cy="276999"/>
          </a:xfrm>
          <a:prstGeom prst="rect">
            <a:avLst/>
          </a:prstGeom>
          <a:noFill/>
        </p:spPr>
        <p:txBody>
          <a:bodyPr wrap="square" rtlCol="0">
            <a:spAutoFit/>
          </a:bodyPr>
          <a:lstStyle/>
          <a:p>
            <a:r>
              <a:rPr lang="de-DE" b="1" dirty="0" smtClean="0">
                <a:latin typeface="Verdana"/>
                <a:cs typeface="Verdana"/>
              </a:rPr>
              <a:t>Weihrauch</a:t>
            </a:r>
            <a:endParaRPr lang="de-DE" b="1" dirty="0">
              <a:latin typeface="Verdana"/>
              <a:cs typeface="Verdana"/>
            </a:endParaRPr>
          </a:p>
        </p:txBody>
      </p:sp>
      <p:sp>
        <p:nvSpPr>
          <p:cNvPr id="11" name="Rechteck 10"/>
          <p:cNvSpPr/>
          <p:nvPr/>
        </p:nvSpPr>
        <p:spPr>
          <a:xfrm>
            <a:off x="3581400" y="1219200"/>
            <a:ext cx="2362200" cy="2492990"/>
          </a:xfrm>
          <a:prstGeom prst="rect">
            <a:avLst/>
          </a:prstGeom>
        </p:spPr>
        <p:txBody>
          <a:bodyPr wrap="square">
            <a:spAutoFit/>
          </a:bodyPr>
          <a:lstStyle/>
          <a:p>
            <a:pPr marL="171450" indent="-171450">
              <a:buFont typeface="Arial"/>
              <a:buChar char="•"/>
            </a:pPr>
            <a:r>
              <a:rPr lang="de-DE" dirty="0" smtClean="0"/>
              <a:t>Beeinflussung von Schmerz (VAS), Entzündung (CRP, BSG)</a:t>
            </a:r>
          </a:p>
          <a:p>
            <a:pPr marL="171450" indent="-171450">
              <a:buFont typeface="Arial"/>
              <a:buChar char="•"/>
            </a:pPr>
            <a:endParaRPr lang="de-DE" dirty="0"/>
          </a:p>
          <a:p>
            <a:pPr marL="171450" indent="-171450">
              <a:buFont typeface="Arial"/>
              <a:buChar char="•"/>
            </a:pPr>
            <a:r>
              <a:rPr lang="de-DE" dirty="0" smtClean="0"/>
              <a:t>Einfluss auf </a:t>
            </a:r>
            <a:r>
              <a:rPr lang="de-DE" dirty="0" err="1" smtClean="0"/>
              <a:t>hippocampales</a:t>
            </a:r>
            <a:r>
              <a:rPr lang="de-DE" dirty="0" smtClean="0"/>
              <a:t> </a:t>
            </a:r>
            <a:r>
              <a:rPr lang="de-DE" dirty="0" err="1" smtClean="0"/>
              <a:t>Sprouting</a:t>
            </a:r>
            <a:r>
              <a:rPr lang="de-DE" dirty="0" smtClean="0"/>
              <a:t> (20%)</a:t>
            </a:r>
          </a:p>
          <a:p>
            <a:endParaRPr lang="de-DE" dirty="0" smtClean="0"/>
          </a:p>
          <a:p>
            <a:endParaRPr lang="de-DE" dirty="0"/>
          </a:p>
          <a:p>
            <a:r>
              <a:rPr lang="de-DE" b="1" dirty="0" smtClean="0"/>
              <a:t>Dosierung:</a:t>
            </a:r>
            <a:endParaRPr lang="de-DE" b="1" dirty="0"/>
          </a:p>
          <a:p>
            <a:pPr marL="171450" indent="-171450">
              <a:buFont typeface="Arial"/>
              <a:buChar char="•"/>
            </a:pPr>
            <a:r>
              <a:rPr lang="de-DE" dirty="0" smtClean="0"/>
              <a:t>1200mg 3xtäglich</a:t>
            </a:r>
          </a:p>
          <a:p>
            <a:pPr marL="171450" indent="-171450">
              <a:buFont typeface="Arial"/>
              <a:buChar char="•"/>
            </a:pPr>
            <a:endParaRPr lang="de-DE" dirty="0"/>
          </a:p>
          <a:p>
            <a:pPr marL="171450" indent="-171450">
              <a:buFont typeface="Arial"/>
              <a:buChar char="•"/>
            </a:pPr>
            <a:endParaRPr lang="de-DE" dirty="0" smtClean="0"/>
          </a:p>
          <a:p>
            <a:pPr marL="171450" indent="-171450">
              <a:buFont typeface="Arial"/>
              <a:buChar char="•"/>
            </a:pPr>
            <a:endParaRPr lang="de-DE" dirty="0"/>
          </a:p>
          <a:p>
            <a:pPr marL="171450" indent="-171450">
              <a:buFont typeface="Arial"/>
              <a:buChar char="•"/>
            </a:pPr>
            <a:endParaRPr lang="de-DE" dirty="0"/>
          </a:p>
        </p:txBody>
      </p:sp>
      <p:sp>
        <p:nvSpPr>
          <p:cNvPr id="3" name="Rechteck 2"/>
          <p:cNvSpPr/>
          <p:nvPr/>
        </p:nvSpPr>
        <p:spPr>
          <a:xfrm>
            <a:off x="228600" y="3657600"/>
            <a:ext cx="3200400" cy="461665"/>
          </a:xfrm>
          <a:prstGeom prst="rect">
            <a:avLst/>
          </a:prstGeom>
        </p:spPr>
        <p:txBody>
          <a:bodyPr>
            <a:spAutoFit/>
          </a:bodyPr>
          <a:lstStyle/>
          <a:p>
            <a:r>
              <a:rPr lang="de-DE" sz="800" dirty="0" err="1" smtClean="0">
                <a:latin typeface="Verdana"/>
                <a:cs typeface="Verdana"/>
              </a:rPr>
              <a:t>Esfandiari</a:t>
            </a:r>
            <a:r>
              <a:rPr lang="de-DE" sz="800" dirty="0" smtClean="0">
                <a:latin typeface="Verdana"/>
                <a:cs typeface="Verdana"/>
              </a:rPr>
              <a:t>, E.(2015) </a:t>
            </a:r>
            <a:r>
              <a:rPr lang="de-DE" sz="800" dirty="0" err="1" smtClean="0">
                <a:latin typeface="Verdana"/>
                <a:cs typeface="Verdana"/>
              </a:rPr>
              <a:t>Anat.Sci.Int</a:t>
            </a:r>
            <a:r>
              <a:rPr lang="de-DE" sz="800" dirty="0" smtClean="0">
                <a:latin typeface="Verdana"/>
                <a:cs typeface="Verdana"/>
              </a:rPr>
              <a:t>.</a:t>
            </a:r>
          </a:p>
          <a:p>
            <a:r>
              <a:rPr lang="de-DE" sz="800" dirty="0" smtClean="0">
                <a:latin typeface="Verdana"/>
                <a:cs typeface="Verdana"/>
              </a:rPr>
              <a:t>Etzel</a:t>
            </a:r>
            <a:r>
              <a:rPr lang="de-DE" sz="800" dirty="0">
                <a:latin typeface="Verdana"/>
                <a:cs typeface="Verdana"/>
              </a:rPr>
              <a:t>, R</a:t>
            </a:r>
            <a:r>
              <a:rPr lang="de-DE" sz="800" dirty="0" smtClean="0">
                <a:latin typeface="Verdana"/>
                <a:cs typeface="Verdana"/>
              </a:rPr>
              <a:t>.(</a:t>
            </a:r>
            <a:r>
              <a:rPr lang="de-DE" sz="800" dirty="0">
                <a:latin typeface="Verdana"/>
                <a:cs typeface="Verdana"/>
              </a:rPr>
              <a:t>1996) 91 </a:t>
            </a:r>
            <a:r>
              <a:rPr lang="de-DE" sz="800" dirty="0" smtClean="0">
                <a:latin typeface="Verdana"/>
                <a:cs typeface="Verdana"/>
              </a:rPr>
              <a:t>– </a:t>
            </a:r>
            <a:r>
              <a:rPr lang="de-DE" sz="800" dirty="0">
                <a:latin typeface="Verdana"/>
                <a:cs typeface="Verdana"/>
              </a:rPr>
              <a:t>94</a:t>
            </a:r>
            <a:r>
              <a:rPr lang="de-DE" sz="800" dirty="0" smtClean="0">
                <a:latin typeface="Verdana"/>
                <a:cs typeface="Verdana"/>
              </a:rPr>
              <a:t>. &amp; Sander</a:t>
            </a:r>
            <a:r>
              <a:rPr lang="de-DE" sz="800" dirty="0">
                <a:latin typeface="Verdana"/>
                <a:cs typeface="Verdana"/>
              </a:rPr>
              <a:t>, O</a:t>
            </a:r>
            <a:r>
              <a:rPr lang="de-DE" sz="800" dirty="0" smtClean="0">
                <a:latin typeface="Verdana"/>
                <a:cs typeface="Verdana"/>
              </a:rPr>
              <a:t>.(1998) </a:t>
            </a:r>
            <a:r>
              <a:rPr lang="de-DE" sz="800" dirty="0" err="1">
                <a:latin typeface="Verdana"/>
                <a:cs typeface="Verdana"/>
              </a:rPr>
              <a:t>Rheumatol</a:t>
            </a:r>
            <a:r>
              <a:rPr lang="de-DE" sz="800" dirty="0" smtClean="0">
                <a:latin typeface="Verdana"/>
                <a:cs typeface="Verdana"/>
              </a:rPr>
              <a:t>.</a:t>
            </a:r>
          </a:p>
          <a:p>
            <a:r>
              <a:rPr lang="de-DE" sz="800" dirty="0">
                <a:latin typeface="Verdana"/>
                <a:cs typeface="Verdana"/>
              </a:rPr>
              <a:t>Weller, M</a:t>
            </a:r>
            <a:r>
              <a:rPr lang="de-DE" sz="800" dirty="0" smtClean="0">
                <a:latin typeface="Verdana"/>
                <a:cs typeface="Verdana"/>
              </a:rPr>
              <a:t>.(2000) Nervenheilkunde</a:t>
            </a:r>
            <a:endParaRPr lang="de-DE" sz="800" dirty="0">
              <a:latin typeface="Verdana"/>
              <a:cs typeface="Verdana"/>
            </a:endParaRPr>
          </a:p>
        </p:txBody>
      </p:sp>
      <p:pic>
        <p:nvPicPr>
          <p:cNvPr id="12" name="Bild 11"/>
          <p:cNvPicPr>
            <a:picLocks noChangeAspect="1"/>
          </p:cNvPicPr>
          <p:nvPr/>
        </p:nvPicPr>
        <p:blipFill>
          <a:blip r:embed="rId2"/>
          <a:stretch>
            <a:fillRect/>
          </a:stretch>
        </p:blipFill>
        <p:spPr>
          <a:xfrm>
            <a:off x="609600" y="1676400"/>
            <a:ext cx="1606550" cy="1752600"/>
          </a:xfrm>
          <a:prstGeom prst="rect">
            <a:avLst/>
          </a:prstGeom>
        </p:spPr>
      </p:pic>
    </p:spTree>
    <p:extLst>
      <p:ext uri="{BB962C8B-B14F-4D97-AF65-F5344CB8AC3E}">
        <p14:creationId xmlns:p14="http://schemas.microsoft.com/office/powerpoint/2010/main" val="56316344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39</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350452" y="1143000"/>
            <a:ext cx="6050348" cy="276999"/>
          </a:xfrm>
          <a:prstGeom prst="rect">
            <a:avLst/>
          </a:prstGeom>
          <a:noFill/>
        </p:spPr>
        <p:txBody>
          <a:bodyPr wrap="square" rtlCol="0">
            <a:spAutoFit/>
          </a:bodyPr>
          <a:lstStyle/>
          <a:p>
            <a:r>
              <a:rPr lang="de-DE" b="1" dirty="0" smtClean="0">
                <a:latin typeface="Verdana"/>
                <a:cs typeface="Verdana"/>
              </a:rPr>
              <a:t>Teufelskralle</a:t>
            </a:r>
            <a:endParaRPr lang="de-DE" b="1" dirty="0">
              <a:latin typeface="Verdana"/>
              <a:cs typeface="Verdana"/>
            </a:endParaRPr>
          </a:p>
        </p:txBody>
      </p:sp>
      <p:sp>
        <p:nvSpPr>
          <p:cNvPr id="12" name="Rechteck 11"/>
          <p:cNvSpPr/>
          <p:nvPr/>
        </p:nvSpPr>
        <p:spPr>
          <a:xfrm>
            <a:off x="3352800" y="1905000"/>
            <a:ext cx="2667000" cy="1569660"/>
          </a:xfrm>
          <a:prstGeom prst="rect">
            <a:avLst/>
          </a:prstGeom>
        </p:spPr>
        <p:txBody>
          <a:bodyPr wrap="square">
            <a:spAutoFit/>
          </a:bodyPr>
          <a:lstStyle/>
          <a:p>
            <a:pPr marL="171450" indent="-171450">
              <a:buFont typeface="Arial"/>
              <a:buChar char="•"/>
            </a:pPr>
            <a:r>
              <a:rPr lang="de-DE" dirty="0" smtClean="0"/>
              <a:t>Hemmung von </a:t>
            </a:r>
            <a:r>
              <a:rPr lang="de-DE" dirty="0" err="1" smtClean="0"/>
              <a:t>NFkB</a:t>
            </a:r>
            <a:endParaRPr lang="de-DE" dirty="0" smtClean="0"/>
          </a:p>
          <a:p>
            <a:pPr marL="171450" indent="-171450">
              <a:buFont typeface="Arial"/>
              <a:buChar char="•"/>
            </a:pPr>
            <a:r>
              <a:rPr lang="de-DE" dirty="0" smtClean="0"/>
              <a:t>Hemmung auf cyclooxygenase-2</a:t>
            </a:r>
          </a:p>
          <a:p>
            <a:pPr marL="171450" indent="-171450">
              <a:buFont typeface="Arial"/>
              <a:buChar char="•"/>
            </a:pPr>
            <a:endParaRPr lang="de-DE" dirty="0" smtClean="0"/>
          </a:p>
          <a:p>
            <a:pPr marL="171450" indent="-171450">
              <a:buFont typeface="Arial"/>
              <a:buChar char="•"/>
            </a:pPr>
            <a:r>
              <a:rPr lang="de-DE" dirty="0" smtClean="0"/>
              <a:t>Hemmung ICEs</a:t>
            </a:r>
          </a:p>
          <a:p>
            <a:pPr marL="171450" indent="-171450">
              <a:buFont typeface="Arial"/>
              <a:buChar char="•"/>
            </a:pPr>
            <a:r>
              <a:rPr lang="de-DE" dirty="0" smtClean="0"/>
              <a:t>Hemmung </a:t>
            </a:r>
            <a:r>
              <a:rPr lang="de-DE" dirty="0" err="1" smtClean="0"/>
              <a:t>Matrixmetalloproteine</a:t>
            </a:r>
            <a:endParaRPr lang="de-DE" dirty="0" smtClean="0"/>
          </a:p>
          <a:p>
            <a:pPr marL="171450" indent="-171450">
              <a:buFont typeface="Arial"/>
              <a:buChar char="•"/>
            </a:pPr>
            <a:endParaRPr lang="de-DE" dirty="0"/>
          </a:p>
          <a:p>
            <a:pPr marL="171450" indent="-171450">
              <a:buFont typeface="Arial"/>
              <a:buChar char="•"/>
            </a:pPr>
            <a:r>
              <a:rPr lang="de-DE" dirty="0" smtClean="0"/>
              <a:t>Reduzierung von Schmerz, Entzündung und Gelenkdegeneration</a:t>
            </a:r>
            <a:endParaRPr lang="de-DE" dirty="0"/>
          </a:p>
        </p:txBody>
      </p:sp>
      <p:pic>
        <p:nvPicPr>
          <p:cNvPr id="3" name="Bild 2"/>
          <p:cNvPicPr>
            <a:picLocks noChangeAspect="1"/>
          </p:cNvPicPr>
          <p:nvPr/>
        </p:nvPicPr>
        <p:blipFill>
          <a:blip r:embed="rId2"/>
          <a:stretch>
            <a:fillRect/>
          </a:stretch>
        </p:blipFill>
        <p:spPr>
          <a:xfrm>
            <a:off x="228600" y="1752600"/>
            <a:ext cx="3205843" cy="2362200"/>
          </a:xfrm>
          <a:prstGeom prst="rect">
            <a:avLst/>
          </a:prstGeom>
        </p:spPr>
      </p:pic>
      <p:pic>
        <p:nvPicPr>
          <p:cNvPr id="4" name="Bild 3"/>
          <p:cNvPicPr>
            <a:picLocks noChangeAspect="1"/>
          </p:cNvPicPr>
          <p:nvPr/>
        </p:nvPicPr>
        <p:blipFill>
          <a:blip r:embed="rId3"/>
          <a:stretch>
            <a:fillRect/>
          </a:stretch>
        </p:blipFill>
        <p:spPr>
          <a:xfrm>
            <a:off x="1676400" y="2743200"/>
            <a:ext cx="774390" cy="635000"/>
          </a:xfrm>
          <a:prstGeom prst="rect">
            <a:avLst/>
          </a:prstGeom>
        </p:spPr>
      </p:pic>
    </p:spTree>
    <p:extLst>
      <p:ext uri="{BB962C8B-B14F-4D97-AF65-F5344CB8AC3E}">
        <p14:creationId xmlns:p14="http://schemas.microsoft.com/office/powerpoint/2010/main" val="34307654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Die Schmerzmatrix?</a:t>
            </a:r>
            <a:endParaRPr lang="en-US" sz="1800" dirty="0">
              <a:latin typeface="Verdana"/>
              <a:cs typeface="Verdana"/>
            </a:endParaRPr>
          </a:p>
        </p:txBody>
      </p:sp>
      <p:pic>
        <p:nvPicPr>
          <p:cNvPr id="3" name="Bild 2" descr="Abbildung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574" y="1295400"/>
            <a:ext cx="4232138" cy="2325298"/>
          </a:xfrm>
          <a:prstGeom prst="rect">
            <a:avLst/>
          </a:prstGeom>
        </p:spPr>
      </p:pic>
      <p:sp>
        <p:nvSpPr>
          <p:cNvPr id="4" name="Textfeld 3"/>
          <p:cNvSpPr txBox="1"/>
          <p:nvPr/>
        </p:nvSpPr>
        <p:spPr>
          <a:xfrm>
            <a:off x="1295400" y="1219200"/>
            <a:ext cx="3890434" cy="276999"/>
          </a:xfrm>
          <a:prstGeom prst="rect">
            <a:avLst/>
          </a:prstGeom>
          <a:noFill/>
        </p:spPr>
        <p:txBody>
          <a:bodyPr wrap="square" rtlCol="0">
            <a:spAutoFit/>
          </a:bodyPr>
          <a:lstStyle/>
          <a:p>
            <a:r>
              <a:rPr lang="de-DE" dirty="0" smtClean="0">
                <a:latin typeface="Verdana"/>
                <a:cs typeface="Verdana"/>
              </a:rPr>
              <a:t>Schmerz ist eine Matrix</a:t>
            </a:r>
            <a:endParaRPr lang="de-DE" dirty="0">
              <a:latin typeface="Verdana"/>
              <a:cs typeface="Verdana"/>
            </a:endParaRPr>
          </a:p>
        </p:txBody>
      </p:sp>
      <p:sp>
        <p:nvSpPr>
          <p:cNvPr id="5" name="Textfeld 4"/>
          <p:cNvSpPr txBox="1"/>
          <p:nvPr/>
        </p:nvSpPr>
        <p:spPr>
          <a:xfrm>
            <a:off x="1295400" y="3429000"/>
            <a:ext cx="3886200" cy="276999"/>
          </a:xfrm>
          <a:prstGeom prst="rect">
            <a:avLst/>
          </a:prstGeom>
          <a:noFill/>
        </p:spPr>
        <p:txBody>
          <a:bodyPr wrap="square" rtlCol="0">
            <a:spAutoFit/>
          </a:bodyPr>
          <a:lstStyle/>
          <a:p>
            <a:pPr algn="r"/>
            <a:r>
              <a:rPr lang="de-DE" dirty="0" smtClean="0">
                <a:latin typeface="Verdana"/>
                <a:cs typeface="Verdana"/>
              </a:rPr>
              <a:t>Jeder Mensch hat seine eigene Schmerzmatrix</a:t>
            </a:r>
            <a:endParaRPr lang="de-DE" dirty="0">
              <a:latin typeface="Verdana"/>
              <a:cs typeface="Verdana"/>
            </a:endParaRPr>
          </a:p>
        </p:txBody>
      </p:sp>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4</a:t>
            </a:fld>
            <a:endParaRPr lang="en-US">
              <a:solidFill>
                <a:srgbClr val="BFBFBF"/>
              </a:solidFill>
            </a:endParaRPr>
          </a:p>
        </p:txBody>
      </p:sp>
    </p:spTree>
    <p:extLst>
      <p:ext uri="{BB962C8B-B14F-4D97-AF65-F5344CB8AC3E}">
        <p14:creationId xmlns:p14="http://schemas.microsoft.com/office/powerpoint/2010/main" val="261982232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40</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350452" y="1143000"/>
            <a:ext cx="6050348" cy="276999"/>
          </a:xfrm>
          <a:prstGeom prst="rect">
            <a:avLst/>
          </a:prstGeom>
          <a:noFill/>
        </p:spPr>
        <p:txBody>
          <a:bodyPr wrap="square" rtlCol="0">
            <a:spAutoFit/>
          </a:bodyPr>
          <a:lstStyle/>
          <a:p>
            <a:r>
              <a:rPr lang="de-DE" b="1" dirty="0" smtClean="0">
                <a:latin typeface="Verdana"/>
                <a:cs typeface="Verdana"/>
              </a:rPr>
              <a:t>Teufelskralle</a:t>
            </a:r>
            <a:endParaRPr lang="de-DE" b="1" dirty="0">
              <a:latin typeface="Verdana"/>
              <a:cs typeface="Verdana"/>
            </a:endParaRPr>
          </a:p>
        </p:txBody>
      </p:sp>
      <p:pic>
        <p:nvPicPr>
          <p:cNvPr id="4" name="Bild 3" descr="Screenshot 2015-03-12 18.1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47800"/>
            <a:ext cx="3762427" cy="2481168"/>
          </a:xfrm>
          <a:prstGeom prst="rect">
            <a:avLst/>
          </a:prstGeom>
        </p:spPr>
      </p:pic>
      <p:pic>
        <p:nvPicPr>
          <p:cNvPr id="5" name="Bild 4" descr="Screenshot 2015-03-12 18.13.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838200"/>
            <a:ext cx="2239970" cy="3276600"/>
          </a:xfrm>
          <a:prstGeom prst="rect">
            <a:avLst/>
          </a:prstGeom>
        </p:spPr>
      </p:pic>
      <p:sp>
        <p:nvSpPr>
          <p:cNvPr id="11" name="Rechteck 10"/>
          <p:cNvSpPr/>
          <p:nvPr/>
        </p:nvSpPr>
        <p:spPr>
          <a:xfrm>
            <a:off x="457200" y="3962400"/>
            <a:ext cx="1813317" cy="215444"/>
          </a:xfrm>
          <a:prstGeom prst="rect">
            <a:avLst/>
          </a:prstGeom>
        </p:spPr>
        <p:txBody>
          <a:bodyPr wrap="none">
            <a:spAutoFit/>
          </a:bodyPr>
          <a:lstStyle/>
          <a:p>
            <a:r>
              <a:rPr lang="de-DE" sz="800" dirty="0">
                <a:latin typeface="Verdana"/>
                <a:cs typeface="Verdana"/>
              </a:rPr>
              <a:t>Büechi, S.(2002) Phytotherapie</a:t>
            </a:r>
          </a:p>
        </p:txBody>
      </p:sp>
    </p:spTree>
    <p:extLst>
      <p:ext uri="{BB962C8B-B14F-4D97-AF65-F5344CB8AC3E}">
        <p14:creationId xmlns:p14="http://schemas.microsoft.com/office/powerpoint/2010/main" val="8546335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41</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350452" y="1143000"/>
            <a:ext cx="6050348" cy="276999"/>
          </a:xfrm>
          <a:prstGeom prst="rect">
            <a:avLst/>
          </a:prstGeom>
          <a:noFill/>
        </p:spPr>
        <p:txBody>
          <a:bodyPr wrap="square" rtlCol="0">
            <a:spAutoFit/>
          </a:bodyPr>
          <a:lstStyle/>
          <a:p>
            <a:r>
              <a:rPr lang="de-DE" b="1" dirty="0" smtClean="0">
                <a:latin typeface="Verdana"/>
                <a:cs typeface="Verdana"/>
              </a:rPr>
              <a:t>Teufelskralle</a:t>
            </a:r>
            <a:endParaRPr lang="de-DE" b="1" dirty="0">
              <a:latin typeface="Verdana"/>
              <a:cs typeface="Verdana"/>
            </a:endParaRPr>
          </a:p>
        </p:txBody>
      </p:sp>
      <p:sp>
        <p:nvSpPr>
          <p:cNvPr id="11" name="Rechteck 10"/>
          <p:cNvSpPr/>
          <p:nvPr/>
        </p:nvSpPr>
        <p:spPr>
          <a:xfrm>
            <a:off x="304800" y="3581400"/>
            <a:ext cx="3429000" cy="338554"/>
          </a:xfrm>
          <a:prstGeom prst="rect">
            <a:avLst/>
          </a:prstGeom>
        </p:spPr>
        <p:txBody>
          <a:bodyPr wrap="square">
            <a:spAutoFit/>
          </a:bodyPr>
          <a:lstStyle/>
          <a:p>
            <a:r>
              <a:rPr lang="de-DE" sz="800" dirty="0" smtClean="0">
                <a:latin typeface="Verdana"/>
                <a:cs typeface="Verdana"/>
              </a:rPr>
              <a:t>Ebrahim, N.(2011) African J. </a:t>
            </a:r>
            <a:r>
              <a:rPr lang="de-DE" sz="800" dirty="0" err="1" smtClean="0">
                <a:latin typeface="Verdana"/>
                <a:cs typeface="Verdana"/>
              </a:rPr>
              <a:t>of</a:t>
            </a:r>
            <a:r>
              <a:rPr lang="de-DE" sz="800" dirty="0" smtClean="0">
                <a:latin typeface="Verdana"/>
                <a:cs typeface="Verdana"/>
              </a:rPr>
              <a:t> </a:t>
            </a:r>
            <a:r>
              <a:rPr lang="de-DE" sz="800" dirty="0" err="1" smtClean="0">
                <a:latin typeface="Verdana"/>
                <a:cs typeface="Verdana"/>
              </a:rPr>
              <a:t>Pharmacy</a:t>
            </a:r>
            <a:r>
              <a:rPr lang="de-DE" sz="800" dirty="0" smtClean="0">
                <a:latin typeface="Verdana"/>
                <a:cs typeface="Verdana"/>
              </a:rPr>
              <a:t> </a:t>
            </a:r>
            <a:r>
              <a:rPr lang="de-DE" sz="800" dirty="0" err="1" smtClean="0">
                <a:latin typeface="Verdana"/>
                <a:cs typeface="Verdana"/>
              </a:rPr>
              <a:t>and</a:t>
            </a:r>
            <a:r>
              <a:rPr lang="de-DE" sz="800" dirty="0" smtClean="0">
                <a:latin typeface="Verdana"/>
                <a:cs typeface="Verdana"/>
              </a:rPr>
              <a:t> </a:t>
            </a:r>
            <a:r>
              <a:rPr lang="de-DE" sz="800" dirty="0" err="1" smtClean="0">
                <a:latin typeface="Verdana"/>
                <a:cs typeface="Verdana"/>
              </a:rPr>
              <a:t>Pharmacology</a:t>
            </a:r>
            <a:endParaRPr lang="de-DE" sz="800" dirty="0" smtClean="0">
              <a:latin typeface="Verdana"/>
              <a:cs typeface="Verdana"/>
            </a:endParaRPr>
          </a:p>
          <a:p>
            <a:r>
              <a:rPr lang="de-DE" sz="800" dirty="0" smtClean="0">
                <a:latin typeface="Verdana"/>
                <a:cs typeface="Verdana"/>
              </a:rPr>
              <a:t>Büechi, S.(2002) Phytotherapie</a:t>
            </a:r>
            <a:endParaRPr lang="de-DE" sz="800" dirty="0">
              <a:latin typeface="Verdana"/>
              <a:cs typeface="Verdana"/>
            </a:endParaRPr>
          </a:p>
        </p:txBody>
      </p:sp>
      <p:pic>
        <p:nvPicPr>
          <p:cNvPr id="5" name="Bild 4" descr="Screenshot 2015-03-12 18.10.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 y="1447800"/>
            <a:ext cx="2800971" cy="2057400"/>
          </a:xfrm>
          <a:prstGeom prst="rect">
            <a:avLst/>
          </a:prstGeom>
        </p:spPr>
      </p:pic>
      <p:sp>
        <p:nvSpPr>
          <p:cNvPr id="12" name="Rechteck 11"/>
          <p:cNvSpPr/>
          <p:nvPr/>
        </p:nvSpPr>
        <p:spPr>
          <a:xfrm>
            <a:off x="3657600" y="1905000"/>
            <a:ext cx="2362200" cy="1384995"/>
          </a:xfrm>
          <a:prstGeom prst="rect">
            <a:avLst/>
          </a:prstGeom>
        </p:spPr>
        <p:txBody>
          <a:bodyPr wrap="square">
            <a:spAutoFit/>
          </a:bodyPr>
          <a:lstStyle/>
          <a:p>
            <a:r>
              <a:rPr lang="de-DE" b="1" dirty="0" smtClean="0"/>
              <a:t>Dosierung:</a:t>
            </a:r>
          </a:p>
          <a:p>
            <a:pPr marL="171450" indent="-171450">
              <a:buFont typeface="Arial"/>
              <a:buChar char="•"/>
            </a:pPr>
            <a:endParaRPr lang="de-DE" dirty="0"/>
          </a:p>
          <a:p>
            <a:pPr marL="171450" indent="-171450">
              <a:buFont typeface="Arial"/>
              <a:buChar char="•"/>
            </a:pPr>
            <a:r>
              <a:rPr lang="de-DE" dirty="0" smtClean="0"/>
              <a:t>Bis 4500mg täglich</a:t>
            </a:r>
          </a:p>
          <a:p>
            <a:pPr marL="171450" indent="-171450">
              <a:buFont typeface="Arial"/>
              <a:buChar char="•"/>
            </a:pPr>
            <a:endParaRPr lang="de-DE" dirty="0"/>
          </a:p>
          <a:p>
            <a:pPr marL="171450" indent="-171450">
              <a:buFont typeface="Arial"/>
              <a:buChar char="•"/>
            </a:pPr>
            <a:r>
              <a:rPr lang="de-DE" dirty="0" smtClean="0"/>
              <a:t>Ideal 3x täglich 1-1.5g</a:t>
            </a:r>
          </a:p>
          <a:p>
            <a:pPr marL="171450" indent="-171450">
              <a:buFont typeface="Arial"/>
              <a:buChar char="•"/>
            </a:pPr>
            <a:endParaRPr lang="de-DE" dirty="0"/>
          </a:p>
          <a:p>
            <a:pPr marL="171450" indent="-171450">
              <a:buFont typeface="Arial"/>
              <a:buChar char="•"/>
            </a:pPr>
            <a:r>
              <a:rPr lang="de-DE" dirty="0" smtClean="0"/>
              <a:t>Dauer 2-3 Monate</a:t>
            </a:r>
            <a:endParaRPr lang="de-DE" dirty="0"/>
          </a:p>
        </p:txBody>
      </p:sp>
    </p:spTree>
    <p:extLst>
      <p:ext uri="{BB962C8B-B14F-4D97-AF65-F5344CB8AC3E}">
        <p14:creationId xmlns:p14="http://schemas.microsoft.com/office/powerpoint/2010/main" val="429298979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42</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228600" y="1066800"/>
            <a:ext cx="6050348" cy="276999"/>
          </a:xfrm>
          <a:prstGeom prst="rect">
            <a:avLst/>
          </a:prstGeom>
          <a:noFill/>
        </p:spPr>
        <p:txBody>
          <a:bodyPr wrap="square" rtlCol="0">
            <a:spAutoFit/>
          </a:bodyPr>
          <a:lstStyle/>
          <a:p>
            <a:r>
              <a:rPr lang="de-DE" b="1" dirty="0" err="1" smtClean="0">
                <a:latin typeface="Verdana"/>
                <a:cs typeface="Verdana"/>
              </a:rPr>
              <a:t>Capsaicin</a:t>
            </a:r>
            <a:endParaRPr lang="de-DE" b="1" dirty="0">
              <a:latin typeface="Verdana"/>
              <a:cs typeface="Verdana"/>
            </a:endParaRPr>
          </a:p>
        </p:txBody>
      </p:sp>
      <p:sp>
        <p:nvSpPr>
          <p:cNvPr id="4" name="Textfeld 3"/>
          <p:cNvSpPr txBox="1"/>
          <p:nvPr/>
        </p:nvSpPr>
        <p:spPr>
          <a:xfrm>
            <a:off x="3886200" y="1371600"/>
            <a:ext cx="2286000" cy="1938992"/>
          </a:xfrm>
          <a:prstGeom prst="rect">
            <a:avLst/>
          </a:prstGeom>
          <a:noFill/>
        </p:spPr>
        <p:txBody>
          <a:bodyPr wrap="square" rtlCol="0">
            <a:spAutoFit/>
          </a:bodyPr>
          <a:lstStyle/>
          <a:p>
            <a:pPr marL="171450" indent="-171450">
              <a:buFontTx/>
              <a:buChar char="-"/>
            </a:pPr>
            <a:r>
              <a:rPr lang="de-DE" sz="1000" dirty="0" smtClean="0">
                <a:latin typeface="Verdana"/>
                <a:cs typeface="Verdana"/>
              </a:rPr>
              <a:t>Inaktivierung AMPA-Rezeptoren</a:t>
            </a:r>
          </a:p>
          <a:p>
            <a:pPr marL="171450" indent="-171450">
              <a:buFontTx/>
              <a:buChar char="-"/>
            </a:pPr>
            <a:endParaRPr lang="de-DE" sz="1000" dirty="0">
              <a:latin typeface="Verdana"/>
              <a:cs typeface="Verdana"/>
            </a:endParaRPr>
          </a:p>
          <a:p>
            <a:pPr marL="171450" indent="-171450">
              <a:buFontTx/>
              <a:buChar char="-"/>
            </a:pPr>
            <a:r>
              <a:rPr lang="de-DE" sz="1000" dirty="0" smtClean="0">
                <a:latin typeface="Verdana"/>
                <a:cs typeface="Verdana"/>
              </a:rPr>
              <a:t>Geringerer Na+ Einstrom</a:t>
            </a:r>
          </a:p>
          <a:p>
            <a:pPr marL="171450" indent="-171450">
              <a:buFontTx/>
              <a:buChar char="-"/>
            </a:pPr>
            <a:endParaRPr lang="de-DE" sz="1000" dirty="0">
              <a:latin typeface="Verdana"/>
              <a:cs typeface="Verdana"/>
            </a:endParaRPr>
          </a:p>
          <a:p>
            <a:pPr marL="171450" indent="-171450">
              <a:buFontTx/>
              <a:buChar char="-"/>
            </a:pPr>
            <a:r>
              <a:rPr lang="de-DE" sz="1000" dirty="0" smtClean="0">
                <a:latin typeface="Verdana"/>
                <a:cs typeface="Verdana"/>
              </a:rPr>
              <a:t>Herabsetzen der Schwellengrenze -70mV</a:t>
            </a:r>
          </a:p>
          <a:p>
            <a:pPr marL="171450" indent="-171450">
              <a:buFontTx/>
              <a:buChar char="-"/>
            </a:pPr>
            <a:endParaRPr lang="de-DE" sz="1000" dirty="0">
              <a:latin typeface="Verdana"/>
              <a:cs typeface="Verdana"/>
            </a:endParaRPr>
          </a:p>
          <a:p>
            <a:pPr marL="171450" indent="-171450">
              <a:buFontTx/>
              <a:buChar char="-"/>
            </a:pPr>
            <a:r>
              <a:rPr lang="de-DE" sz="1000" dirty="0" smtClean="0">
                <a:latin typeface="Verdana"/>
                <a:cs typeface="Verdana"/>
              </a:rPr>
              <a:t>In Daueranwendung Reduzierung der AMPA-Rezeptoren-Dichte</a:t>
            </a:r>
          </a:p>
          <a:p>
            <a:pPr marL="171450" indent="-171450">
              <a:buFontTx/>
              <a:buChar char="-"/>
            </a:pPr>
            <a:endParaRPr lang="de-DE" sz="1000" dirty="0">
              <a:latin typeface="Verdana"/>
              <a:cs typeface="Verdana"/>
            </a:endParaRPr>
          </a:p>
        </p:txBody>
      </p:sp>
      <p:pic>
        <p:nvPicPr>
          <p:cNvPr id="2" name="Bild 1" descr="Screenshot 2015-03-12 11.56.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47800"/>
            <a:ext cx="3553445" cy="1905000"/>
          </a:xfrm>
          <a:prstGeom prst="rect">
            <a:avLst/>
          </a:prstGeom>
        </p:spPr>
      </p:pic>
      <p:sp>
        <p:nvSpPr>
          <p:cNvPr id="11" name="Textfeld 10"/>
          <p:cNvSpPr txBox="1"/>
          <p:nvPr/>
        </p:nvSpPr>
        <p:spPr>
          <a:xfrm>
            <a:off x="609600" y="3352800"/>
            <a:ext cx="4370071" cy="215444"/>
          </a:xfrm>
          <a:prstGeom prst="rect">
            <a:avLst/>
          </a:prstGeom>
          <a:noFill/>
        </p:spPr>
        <p:txBody>
          <a:bodyPr wrap="square" rtlCol="0">
            <a:spAutoFit/>
          </a:bodyPr>
          <a:lstStyle/>
          <a:p>
            <a:r>
              <a:rPr lang="de-DE" sz="800" dirty="0" smtClean="0">
                <a:latin typeface="Verdana"/>
                <a:cs typeface="Verdana"/>
              </a:rPr>
              <a:t>Anand, P (2011) British J. </a:t>
            </a:r>
            <a:r>
              <a:rPr lang="de-DE" sz="800" dirty="0" err="1" smtClean="0">
                <a:latin typeface="Verdana"/>
                <a:cs typeface="Verdana"/>
              </a:rPr>
              <a:t>of</a:t>
            </a:r>
            <a:r>
              <a:rPr lang="de-DE" sz="800" dirty="0" smtClean="0">
                <a:latin typeface="Verdana"/>
                <a:cs typeface="Verdana"/>
              </a:rPr>
              <a:t> </a:t>
            </a:r>
            <a:r>
              <a:rPr lang="de-DE" sz="800" dirty="0" err="1" smtClean="0">
                <a:latin typeface="Verdana"/>
                <a:cs typeface="Verdana"/>
              </a:rPr>
              <a:t>Anaesthesia</a:t>
            </a:r>
            <a:endParaRPr lang="de-DE" sz="800" dirty="0">
              <a:latin typeface="Verdana"/>
              <a:cs typeface="Verdana"/>
            </a:endParaRPr>
          </a:p>
        </p:txBody>
      </p:sp>
    </p:spTree>
    <p:extLst>
      <p:ext uri="{BB962C8B-B14F-4D97-AF65-F5344CB8AC3E}">
        <p14:creationId xmlns:p14="http://schemas.microsoft.com/office/powerpoint/2010/main" val="25024336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43</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228600" y="1066800"/>
            <a:ext cx="6050348" cy="276999"/>
          </a:xfrm>
          <a:prstGeom prst="rect">
            <a:avLst/>
          </a:prstGeom>
          <a:noFill/>
        </p:spPr>
        <p:txBody>
          <a:bodyPr wrap="square" rtlCol="0">
            <a:spAutoFit/>
          </a:bodyPr>
          <a:lstStyle/>
          <a:p>
            <a:r>
              <a:rPr lang="de-DE" b="1" dirty="0" err="1" smtClean="0">
                <a:latin typeface="Verdana"/>
                <a:cs typeface="Verdana"/>
              </a:rPr>
              <a:t>Capsaicin</a:t>
            </a:r>
            <a:endParaRPr lang="de-DE" b="1" dirty="0">
              <a:latin typeface="Verdana"/>
              <a:cs typeface="Verdana"/>
            </a:endParaRPr>
          </a:p>
        </p:txBody>
      </p:sp>
      <p:pic>
        <p:nvPicPr>
          <p:cNvPr id="3" name="Bild 2" descr="Screenshot 2015-03-12 11.46.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0"/>
            <a:ext cx="3563010" cy="2209800"/>
          </a:xfrm>
          <a:prstGeom prst="rect">
            <a:avLst/>
          </a:prstGeom>
        </p:spPr>
      </p:pic>
      <p:sp>
        <p:nvSpPr>
          <p:cNvPr id="4" name="Textfeld 3"/>
          <p:cNvSpPr txBox="1"/>
          <p:nvPr/>
        </p:nvSpPr>
        <p:spPr>
          <a:xfrm>
            <a:off x="3886200" y="1371600"/>
            <a:ext cx="2286000" cy="2400657"/>
          </a:xfrm>
          <a:prstGeom prst="rect">
            <a:avLst/>
          </a:prstGeom>
          <a:noFill/>
        </p:spPr>
        <p:txBody>
          <a:bodyPr wrap="square" rtlCol="0">
            <a:spAutoFit/>
          </a:bodyPr>
          <a:lstStyle/>
          <a:p>
            <a:pPr marL="171450" indent="-171450">
              <a:buFontTx/>
              <a:buChar char="-"/>
            </a:pPr>
            <a:r>
              <a:rPr lang="de-DE" sz="1000" dirty="0" smtClean="0">
                <a:latin typeface="Verdana"/>
                <a:cs typeface="Verdana"/>
              </a:rPr>
              <a:t>Aktivierung TRPV1</a:t>
            </a:r>
          </a:p>
          <a:p>
            <a:pPr marL="171450" indent="-171450">
              <a:buFontTx/>
              <a:buChar char="-"/>
            </a:pPr>
            <a:endParaRPr lang="de-DE" sz="1000" dirty="0" smtClean="0">
              <a:latin typeface="Verdana"/>
              <a:cs typeface="Verdana"/>
            </a:endParaRPr>
          </a:p>
          <a:p>
            <a:pPr marL="171450" indent="-171450">
              <a:buFontTx/>
              <a:buChar char="-"/>
            </a:pPr>
            <a:r>
              <a:rPr lang="de-DE" sz="1000" dirty="0" smtClean="0">
                <a:latin typeface="Verdana"/>
                <a:cs typeface="Verdana"/>
              </a:rPr>
              <a:t>Ca2+-Überladung</a:t>
            </a:r>
          </a:p>
          <a:p>
            <a:pPr marL="171450" indent="-171450">
              <a:buFontTx/>
              <a:buChar char="-"/>
            </a:pPr>
            <a:endParaRPr lang="de-DE" sz="1000" dirty="0">
              <a:latin typeface="Verdana"/>
              <a:cs typeface="Verdana"/>
            </a:endParaRPr>
          </a:p>
          <a:p>
            <a:pPr marL="171450" indent="-171450">
              <a:buFontTx/>
              <a:buChar char="-"/>
            </a:pPr>
            <a:r>
              <a:rPr lang="de-DE" sz="1000" dirty="0" smtClean="0">
                <a:latin typeface="Verdana"/>
                <a:cs typeface="Verdana"/>
              </a:rPr>
              <a:t>Freisetzung </a:t>
            </a:r>
            <a:r>
              <a:rPr lang="de-DE" sz="1000" dirty="0" err="1" smtClean="0">
                <a:latin typeface="Verdana"/>
                <a:cs typeface="Verdana"/>
              </a:rPr>
              <a:t>Cytochrome</a:t>
            </a:r>
            <a:r>
              <a:rPr lang="de-DE" sz="1000" dirty="0" smtClean="0">
                <a:latin typeface="Verdana"/>
                <a:cs typeface="Verdana"/>
              </a:rPr>
              <a:t> c vom Mitochondrium</a:t>
            </a:r>
          </a:p>
          <a:p>
            <a:pPr marL="171450" indent="-171450">
              <a:buFontTx/>
              <a:buChar char="-"/>
            </a:pPr>
            <a:endParaRPr lang="de-DE" sz="1000" dirty="0">
              <a:latin typeface="Verdana"/>
              <a:cs typeface="Verdana"/>
            </a:endParaRPr>
          </a:p>
          <a:p>
            <a:pPr marL="171450" indent="-171450">
              <a:buFontTx/>
              <a:buChar char="-"/>
            </a:pPr>
            <a:r>
              <a:rPr lang="de-DE" sz="1000" dirty="0" err="1" smtClean="0">
                <a:latin typeface="Verdana"/>
                <a:cs typeface="Verdana"/>
              </a:rPr>
              <a:t>Endocystose</a:t>
            </a:r>
            <a:r>
              <a:rPr lang="de-DE" sz="1000" dirty="0" smtClean="0">
                <a:latin typeface="Verdana"/>
                <a:cs typeface="Verdana"/>
              </a:rPr>
              <a:t> </a:t>
            </a:r>
            <a:r>
              <a:rPr lang="de-DE" sz="1000" dirty="0" err="1" smtClean="0">
                <a:latin typeface="Verdana"/>
                <a:cs typeface="Verdana"/>
              </a:rPr>
              <a:t>AMPAr</a:t>
            </a:r>
            <a:endParaRPr lang="de-DE" sz="1000" dirty="0" smtClean="0">
              <a:latin typeface="Verdana"/>
              <a:cs typeface="Verdana"/>
            </a:endParaRPr>
          </a:p>
          <a:p>
            <a:pPr marL="171450" indent="-171450">
              <a:buFontTx/>
              <a:buChar char="-"/>
            </a:pPr>
            <a:endParaRPr lang="de-DE" sz="1000" dirty="0" smtClean="0">
              <a:latin typeface="Verdana"/>
              <a:cs typeface="Verdana"/>
            </a:endParaRPr>
          </a:p>
          <a:p>
            <a:pPr marL="171450" indent="-171450">
              <a:buFontTx/>
              <a:buChar char="-"/>
            </a:pPr>
            <a:r>
              <a:rPr lang="de-DE" sz="1000" dirty="0" smtClean="0">
                <a:latin typeface="Verdana"/>
                <a:cs typeface="Verdana"/>
              </a:rPr>
              <a:t>Initialisierung der </a:t>
            </a:r>
            <a:r>
              <a:rPr lang="de-DE" sz="1000" dirty="0" err="1" smtClean="0">
                <a:latin typeface="Verdana"/>
                <a:cs typeface="Verdana"/>
              </a:rPr>
              <a:t>Mitochondrale</a:t>
            </a:r>
            <a:r>
              <a:rPr lang="de-DE" sz="1000" dirty="0" smtClean="0">
                <a:latin typeface="Verdana"/>
                <a:cs typeface="Verdana"/>
              </a:rPr>
              <a:t> Apoptose</a:t>
            </a:r>
          </a:p>
          <a:p>
            <a:pPr marL="171450" indent="-171450">
              <a:buFontTx/>
              <a:buChar char="-"/>
            </a:pPr>
            <a:endParaRPr lang="de-DE" sz="1000" dirty="0">
              <a:latin typeface="Verdana"/>
              <a:cs typeface="Verdana"/>
            </a:endParaRPr>
          </a:p>
          <a:p>
            <a:pPr marL="171450" indent="-171450">
              <a:buFontTx/>
              <a:buChar char="-"/>
            </a:pPr>
            <a:r>
              <a:rPr lang="de-DE" sz="1000" dirty="0" smtClean="0">
                <a:latin typeface="Verdana"/>
                <a:cs typeface="Verdana"/>
              </a:rPr>
              <a:t>Zurückziehen der Dendriten („</a:t>
            </a:r>
            <a:r>
              <a:rPr lang="de-DE" sz="1000" dirty="0" err="1" smtClean="0">
                <a:latin typeface="Verdana"/>
                <a:cs typeface="Verdana"/>
              </a:rPr>
              <a:t>Anti</a:t>
            </a:r>
            <a:r>
              <a:rPr lang="de-DE" sz="1000" dirty="0" smtClean="0">
                <a:latin typeface="Verdana"/>
                <a:cs typeface="Verdana"/>
              </a:rPr>
              <a:t>“-</a:t>
            </a:r>
            <a:r>
              <a:rPr lang="de-DE" sz="1000" dirty="0" err="1" smtClean="0">
                <a:latin typeface="Verdana"/>
                <a:cs typeface="Verdana"/>
              </a:rPr>
              <a:t>Sprouting</a:t>
            </a:r>
            <a:r>
              <a:rPr lang="de-DE" sz="1000" dirty="0" smtClean="0">
                <a:latin typeface="Verdana"/>
                <a:cs typeface="Verdana"/>
              </a:rPr>
              <a:t>)</a:t>
            </a:r>
          </a:p>
          <a:p>
            <a:pPr marL="171450" indent="-171450">
              <a:buFontTx/>
              <a:buChar char="-"/>
            </a:pPr>
            <a:endParaRPr lang="de-DE" sz="1000" dirty="0">
              <a:latin typeface="Verdana"/>
              <a:cs typeface="Verdana"/>
            </a:endParaRPr>
          </a:p>
        </p:txBody>
      </p:sp>
      <p:sp>
        <p:nvSpPr>
          <p:cNvPr id="11" name="Textfeld 10"/>
          <p:cNvSpPr txBox="1"/>
          <p:nvPr/>
        </p:nvSpPr>
        <p:spPr>
          <a:xfrm>
            <a:off x="457200" y="3733800"/>
            <a:ext cx="4370071" cy="215444"/>
          </a:xfrm>
          <a:prstGeom prst="rect">
            <a:avLst/>
          </a:prstGeom>
          <a:noFill/>
        </p:spPr>
        <p:txBody>
          <a:bodyPr wrap="square" rtlCol="0">
            <a:spAutoFit/>
          </a:bodyPr>
          <a:lstStyle/>
          <a:p>
            <a:r>
              <a:rPr lang="de-DE" sz="800" dirty="0" smtClean="0">
                <a:latin typeface="Verdana"/>
                <a:cs typeface="Verdana"/>
              </a:rPr>
              <a:t>Anand, P (2011) British J. </a:t>
            </a:r>
            <a:r>
              <a:rPr lang="de-DE" sz="800" dirty="0" err="1" smtClean="0">
                <a:latin typeface="Verdana"/>
                <a:cs typeface="Verdana"/>
              </a:rPr>
              <a:t>of</a:t>
            </a:r>
            <a:r>
              <a:rPr lang="de-DE" sz="800" dirty="0" smtClean="0">
                <a:latin typeface="Verdana"/>
                <a:cs typeface="Verdana"/>
              </a:rPr>
              <a:t> </a:t>
            </a:r>
            <a:r>
              <a:rPr lang="de-DE" sz="800" dirty="0" err="1" smtClean="0">
                <a:latin typeface="Verdana"/>
                <a:cs typeface="Verdana"/>
              </a:rPr>
              <a:t>Anaesthesia</a:t>
            </a:r>
            <a:endParaRPr lang="de-DE" sz="800" dirty="0">
              <a:latin typeface="Verdana"/>
              <a:cs typeface="Verdana"/>
            </a:endParaRPr>
          </a:p>
        </p:txBody>
      </p:sp>
    </p:spTree>
    <p:extLst>
      <p:ext uri="{BB962C8B-B14F-4D97-AF65-F5344CB8AC3E}">
        <p14:creationId xmlns:p14="http://schemas.microsoft.com/office/powerpoint/2010/main" val="19897570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44</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228600" y="1066800"/>
            <a:ext cx="6050348" cy="276999"/>
          </a:xfrm>
          <a:prstGeom prst="rect">
            <a:avLst/>
          </a:prstGeom>
          <a:noFill/>
        </p:spPr>
        <p:txBody>
          <a:bodyPr wrap="square" rtlCol="0">
            <a:spAutoFit/>
          </a:bodyPr>
          <a:lstStyle/>
          <a:p>
            <a:r>
              <a:rPr lang="de-DE" b="1" dirty="0" err="1" smtClean="0">
                <a:latin typeface="Verdana"/>
                <a:cs typeface="Verdana"/>
              </a:rPr>
              <a:t>Capsaicin</a:t>
            </a:r>
            <a:endParaRPr lang="de-DE" b="1" dirty="0">
              <a:latin typeface="Verdana"/>
              <a:cs typeface="Verdana"/>
            </a:endParaRPr>
          </a:p>
        </p:txBody>
      </p:sp>
      <p:sp>
        <p:nvSpPr>
          <p:cNvPr id="11" name="Textfeld 10"/>
          <p:cNvSpPr txBox="1"/>
          <p:nvPr/>
        </p:nvSpPr>
        <p:spPr>
          <a:xfrm>
            <a:off x="3276600" y="1371600"/>
            <a:ext cx="2895600" cy="1631216"/>
          </a:xfrm>
          <a:prstGeom prst="rect">
            <a:avLst/>
          </a:prstGeom>
          <a:noFill/>
        </p:spPr>
        <p:txBody>
          <a:bodyPr wrap="square" rtlCol="0">
            <a:spAutoFit/>
          </a:bodyPr>
          <a:lstStyle/>
          <a:p>
            <a:r>
              <a:rPr lang="de-DE" sz="1000" dirty="0" smtClean="0">
                <a:latin typeface="Verdana"/>
                <a:cs typeface="Verdana"/>
              </a:rPr>
              <a:t>Orale Anwendung (</a:t>
            </a:r>
            <a:r>
              <a:rPr lang="de-DE" sz="1000" dirty="0" err="1" smtClean="0">
                <a:latin typeface="Verdana"/>
                <a:cs typeface="Verdana"/>
              </a:rPr>
              <a:t>Capsel</a:t>
            </a:r>
            <a:r>
              <a:rPr lang="de-DE" sz="1000" dirty="0" smtClean="0">
                <a:latin typeface="Verdana"/>
                <a:cs typeface="Verdana"/>
              </a:rPr>
              <a:t>/Nahrung): </a:t>
            </a:r>
          </a:p>
          <a:p>
            <a:pPr marL="171450" indent="-171450">
              <a:buFontTx/>
              <a:buChar char="-"/>
            </a:pPr>
            <a:r>
              <a:rPr lang="de-DE" sz="1000" dirty="0" smtClean="0">
                <a:latin typeface="Verdana"/>
                <a:cs typeface="Verdana"/>
              </a:rPr>
              <a:t>CAVE: </a:t>
            </a:r>
            <a:r>
              <a:rPr lang="de-DE" sz="1000" dirty="0" err="1" smtClean="0">
                <a:latin typeface="Verdana"/>
                <a:cs typeface="Verdana"/>
              </a:rPr>
              <a:t>Tight-Junctions</a:t>
            </a:r>
            <a:r>
              <a:rPr lang="de-DE" sz="1000" dirty="0" smtClean="0">
                <a:latin typeface="Verdana"/>
                <a:cs typeface="Verdana"/>
              </a:rPr>
              <a:t> Darm</a:t>
            </a:r>
          </a:p>
          <a:p>
            <a:endParaRPr lang="de-DE" sz="1000" dirty="0" smtClean="0">
              <a:latin typeface="Verdana"/>
              <a:cs typeface="Verdana"/>
            </a:endParaRPr>
          </a:p>
          <a:p>
            <a:r>
              <a:rPr lang="de-DE" sz="1000" b="1" dirty="0" smtClean="0">
                <a:latin typeface="Verdana"/>
                <a:cs typeface="Verdana"/>
              </a:rPr>
              <a:t>Dosierung:</a:t>
            </a:r>
            <a:endParaRPr lang="de-DE" sz="1000" b="1" dirty="0">
              <a:latin typeface="Verdana"/>
              <a:cs typeface="Verdana"/>
            </a:endParaRPr>
          </a:p>
          <a:p>
            <a:endParaRPr lang="de-DE" sz="1000" dirty="0">
              <a:latin typeface="Verdana"/>
              <a:cs typeface="Verdana"/>
            </a:endParaRPr>
          </a:p>
          <a:p>
            <a:r>
              <a:rPr lang="de-DE" sz="1000" dirty="0" smtClean="0">
                <a:latin typeface="Verdana"/>
                <a:cs typeface="Verdana"/>
              </a:rPr>
              <a:t>Transdermal:</a:t>
            </a:r>
          </a:p>
          <a:p>
            <a:pPr marL="171450" indent="-171450">
              <a:buFontTx/>
              <a:buChar char="-"/>
            </a:pPr>
            <a:r>
              <a:rPr lang="de-DE" sz="1000" dirty="0" smtClean="0">
                <a:latin typeface="Verdana"/>
                <a:cs typeface="Verdana"/>
              </a:rPr>
              <a:t>Ideale Anwendung lokaler Schmerzen</a:t>
            </a:r>
          </a:p>
          <a:p>
            <a:pPr marL="171450" indent="-171450">
              <a:buFontTx/>
              <a:buChar char="-"/>
            </a:pPr>
            <a:r>
              <a:rPr lang="de-DE" sz="1000" dirty="0" smtClean="0">
                <a:latin typeface="Verdana"/>
                <a:cs typeface="Verdana"/>
              </a:rPr>
              <a:t>0,025% geringe Dosierung</a:t>
            </a:r>
          </a:p>
          <a:p>
            <a:pPr marL="171450" indent="-171450">
              <a:buFontTx/>
              <a:buChar char="-"/>
            </a:pPr>
            <a:r>
              <a:rPr lang="de-DE" sz="1000" dirty="0" smtClean="0">
                <a:latin typeface="Verdana"/>
                <a:cs typeface="Verdana"/>
              </a:rPr>
              <a:t>0,075% </a:t>
            </a:r>
            <a:r>
              <a:rPr lang="de-DE" sz="1000" dirty="0" err="1" smtClean="0">
                <a:latin typeface="Verdana"/>
                <a:cs typeface="Verdana"/>
              </a:rPr>
              <a:t>standard</a:t>
            </a:r>
            <a:endParaRPr lang="de-DE" sz="1000" dirty="0" smtClean="0">
              <a:latin typeface="Verdana"/>
              <a:cs typeface="Verdana"/>
            </a:endParaRPr>
          </a:p>
          <a:p>
            <a:pPr marL="171450" indent="-171450">
              <a:buFontTx/>
              <a:buChar char="-"/>
            </a:pPr>
            <a:r>
              <a:rPr lang="de-DE" sz="1000" dirty="0" smtClean="0">
                <a:latin typeface="Verdana"/>
                <a:cs typeface="Verdana"/>
              </a:rPr>
              <a:t>0,100% starke Dosierung</a:t>
            </a:r>
            <a:endParaRPr lang="de-DE" sz="1000" dirty="0">
              <a:latin typeface="Verdana"/>
              <a:cs typeface="Verdana"/>
            </a:endParaRPr>
          </a:p>
        </p:txBody>
      </p:sp>
      <p:pic>
        <p:nvPicPr>
          <p:cNvPr id="2" name="Bild 1"/>
          <p:cNvPicPr>
            <a:picLocks noChangeAspect="1"/>
          </p:cNvPicPr>
          <p:nvPr/>
        </p:nvPicPr>
        <p:blipFill>
          <a:blip r:embed="rId2"/>
          <a:stretch>
            <a:fillRect/>
          </a:stretch>
        </p:blipFill>
        <p:spPr>
          <a:xfrm>
            <a:off x="533400" y="1524000"/>
            <a:ext cx="490017" cy="990600"/>
          </a:xfrm>
          <a:prstGeom prst="rect">
            <a:avLst/>
          </a:prstGeom>
        </p:spPr>
      </p:pic>
      <p:pic>
        <p:nvPicPr>
          <p:cNvPr id="3" name="Bild 2"/>
          <p:cNvPicPr>
            <a:picLocks noChangeAspect="1"/>
          </p:cNvPicPr>
          <p:nvPr/>
        </p:nvPicPr>
        <p:blipFill>
          <a:blip r:embed="rId3"/>
          <a:stretch>
            <a:fillRect/>
          </a:stretch>
        </p:blipFill>
        <p:spPr>
          <a:xfrm>
            <a:off x="762000" y="2743200"/>
            <a:ext cx="1751817" cy="1244600"/>
          </a:xfrm>
          <a:prstGeom prst="rect">
            <a:avLst/>
          </a:prstGeom>
        </p:spPr>
      </p:pic>
      <p:pic>
        <p:nvPicPr>
          <p:cNvPr id="4" name="Bild 3" descr="FullSizeRender.jpg"/>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1676400" y="1600200"/>
            <a:ext cx="971550" cy="1295400"/>
          </a:xfrm>
          <a:prstGeom prst="rect">
            <a:avLst/>
          </a:prstGeom>
        </p:spPr>
      </p:pic>
    </p:spTree>
    <p:extLst>
      <p:ext uri="{BB962C8B-B14F-4D97-AF65-F5344CB8AC3E}">
        <p14:creationId xmlns:p14="http://schemas.microsoft.com/office/powerpoint/2010/main" val="13248068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45</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228600" y="1066800"/>
            <a:ext cx="6050348" cy="276999"/>
          </a:xfrm>
          <a:prstGeom prst="rect">
            <a:avLst/>
          </a:prstGeom>
          <a:noFill/>
        </p:spPr>
        <p:txBody>
          <a:bodyPr wrap="square" rtlCol="0">
            <a:spAutoFit/>
          </a:bodyPr>
          <a:lstStyle/>
          <a:p>
            <a:r>
              <a:rPr lang="de-DE" b="1" dirty="0" smtClean="0">
                <a:latin typeface="Verdana"/>
                <a:cs typeface="Verdana"/>
              </a:rPr>
              <a:t>Oliven-Öl – wirkt wie Ibuprofen?</a:t>
            </a:r>
            <a:endParaRPr lang="de-DE" b="1" dirty="0">
              <a:latin typeface="Verdana"/>
              <a:cs typeface="Verdana"/>
            </a:endParaRPr>
          </a:p>
        </p:txBody>
      </p:sp>
      <p:pic>
        <p:nvPicPr>
          <p:cNvPr id="2" name="Bild 1" descr="Screenshot 2015-03-12 07.55.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1600"/>
            <a:ext cx="2743200" cy="2603310"/>
          </a:xfrm>
          <a:prstGeom prst="rect">
            <a:avLst/>
          </a:prstGeom>
        </p:spPr>
      </p:pic>
      <p:sp>
        <p:nvSpPr>
          <p:cNvPr id="11" name="Textfeld 10"/>
          <p:cNvSpPr txBox="1"/>
          <p:nvPr/>
        </p:nvSpPr>
        <p:spPr>
          <a:xfrm>
            <a:off x="304800" y="4038600"/>
            <a:ext cx="4370071" cy="215444"/>
          </a:xfrm>
          <a:prstGeom prst="rect">
            <a:avLst/>
          </a:prstGeom>
          <a:noFill/>
        </p:spPr>
        <p:txBody>
          <a:bodyPr wrap="square" rtlCol="0">
            <a:spAutoFit/>
          </a:bodyPr>
          <a:lstStyle/>
          <a:p>
            <a:r>
              <a:rPr lang="de-DE" sz="800" dirty="0" smtClean="0">
                <a:latin typeface="Verdana"/>
                <a:cs typeface="Verdana"/>
              </a:rPr>
              <a:t>Samantha, M (2012) Chem. Senses</a:t>
            </a:r>
            <a:endParaRPr lang="de-DE" sz="800" dirty="0">
              <a:latin typeface="Verdana"/>
              <a:cs typeface="Verdana"/>
            </a:endParaRPr>
          </a:p>
        </p:txBody>
      </p:sp>
      <p:sp>
        <p:nvSpPr>
          <p:cNvPr id="12" name="Textfeld 11"/>
          <p:cNvSpPr txBox="1"/>
          <p:nvPr/>
        </p:nvSpPr>
        <p:spPr>
          <a:xfrm>
            <a:off x="3226197" y="1447800"/>
            <a:ext cx="2946003" cy="1938992"/>
          </a:xfrm>
          <a:prstGeom prst="rect">
            <a:avLst/>
          </a:prstGeom>
          <a:noFill/>
        </p:spPr>
        <p:txBody>
          <a:bodyPr wrap="square" rtlCol="0">
            <a:spAutoFit/>
          </a:bodyPr>
          <a:lstStyle/>
          <a:p>
            <a:pPr marL="285750" indent="-285750">
              <a:buFontTx/>
              <a:buChar char="-"/>
            </a:pPr>
            <a:r>
              <a:rPr lang="de-DE" dirty="0" smtClean="0"/>
              <a:t>Placebo kontrolliert</a:t>
            </a:r>
          </a:p>
          <a:p>
            <a:pPr marL="285750" indent="-285750">
              <a:buFontTx/>
              <a:buChar char="-"/>
            </a:pPr>
            <a:r>
              <a:rPr lang="de-DE" dirty="0" smtClean="0"/>
              <a:t>5ml Ibuprofen, 75ml 65% </a:t>
            </a:r>
            <a:r>
              <a:rPr lang="de-DE" dirty="0" err="1" smtClean="0"/>
              <a:t>natural</a:t>
            </a:r>
            <a:r>
              <a:rPr lang="de-DE" dirty="0" smtClean="0"/>
              <a:t> </a:t>
            </a:r>
            <a:r>
              <a:rPr lang="de-DE" dirty="0" err="1" smtClean="0"/>
              <a:t>capsaicin</a:t>
            </a:r>
            <a:endParaRPr lang="de-DE" dirty="0"/>
          </a:p>
          <a:p>
            <a:pPr marL="285750" indent="-285750">
              <a:buFontTx/>
              <a:buChar char="-"/>
            </a:pPr>
            <a:r>
              <a:rPr lang="de-DE" dirty="0" smtClean="0"/>
              <a:t>30ml extra </a:t>
            </a:r>
            <a:r>
              <a:rPr lang="de-DE" dirty="0" err="1" smtClean="0"/>
              <a:t>virgin</a:t>
            </a:r>
            <a:r>
              <a:rPr lang="de-DE" dirty="0" smtClean="0"/>
              <a:t> Olivenöl(EVOO)</a:t>
            </a:r>
          </a:p>
          <a:p>
            <a:endParaRPr lang="de-DE" dirty="0" smtClean="0"/>
          </a:p>
          <a:p>
            <a:pPr marL="285750" indent="-285750">
              <a:buFontTx/>
              <a:buChar char="-"/>
            </a:pPr>
            <a:r>
              <a:rPr lang="de-DE" dirty="0" smtClean="0"/>
              <a:t>37 Probanden (74 Untersuchungen)</a:t>
            </a:r>
          </a:p>
          <a:p>
            <a:pPr marL="285750" indent="-285750">
              <a:buFontTx/>
              <a:buChar char="-"/>
            </a:pPr>
            <a:endParaRPr lang="de-DE" dirty="0"/>
          </a:p>
          <a:p>
            <a:pPr marL="285750" indent="-285750">
              <a:buFontTx/>
              <a:buChar char="-"/>
            </a:pPr>
            <a:r>
              <a:rPr lang="de-DE" dirty="0" smtClean="0"/>
              <a:t>Oliven Öl hatte gleichen schmerzhemmenden Effekt wie Ibuprofen</a:t>
            </a:r>
            <a:endParaRPr lang="de-DE" dirty="0"/>
          </a:p>
        </p:txBody>
      </p:sp>
    </p:spTree>
    <p:extLst>
      <p:ext uri="{BB962C8B-B14F-4D97-AF65-F5344CB8AC3E}">
        <p14:creationId xmlns:p14="http://schemas.microsoft.com/office/powerpoint/2010/main" val="7108396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46</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228600" y="1066800"/>
            <a:ext cx="6050348" cy="276999"/>
          </a:xfrm>
          <a:prstGeom prst="rect">
            <a:avLst/>
          </a:prstGeom>
          <a:noFill/>
        </p:spPr>
        <p:txBody>
          <a:bodyPr wrap="square" rtlCol="0">
            <a:spAutoFit/>
          </a:bodyPr>
          <a:lstStyle/>
          <a:p>
            <a:r>
              <a:rPr lang="de-DE" b="1" dirty="0" smtClean="0">
                <a:latin typeface="Verdana"/>
                <a:cs typeface="Verdana"/>
              </a:rPr>
              <a:t>Oliven-</a:t>
            </a:r>
            <a:r>
              <a:rPr lang="de-DE" b="1" dirty="0" err="1" smtClean="0">
                <a:latin typeface="Verdana"/>
                <a:cs typeface="Verdana"/>
              </a:rPr>
              <a:t>Oel</a:t>
            </a:r>
            <a:r>
              <a:rPr lang="de-DE" b="1" dirty="0" smtClean="0">
                <a:latin typeface="Verdana"/>
                <a:cs typeface="Verdana"/>
              </a:rPr>
              <a:t> – wirkt wie Ibuprofen?</a:t>
            </a:r>
            <a:endParaRPr lang="de-DE" b="1" dirty="0">
              <a:latin typeface="Verdana"/>
              <a:cs typeface="Verdana"/>
            </a:endParaRPr>
          </a:p>
        </p:txBody>
      </p:sp>
      <p:sp>
        <p:nvSpPr>
          <p:cNvPr id="11" name="Textfeld 10"/>
          <p:cNvSpPr txBox="1"/>
          <p:nvPr/>
        </p:nvSpPr>
        <p:spPr>
          <a:xfrm>
            <a:off x="381000" y="3581400"/>
            <a:ext cx="4370071" cy="215444"/>
          </a:xfrm>
          <a:prstGeom prst="rect">
            <a:avLst/>
          </a:prstGeom>
          <a:noFill/>
        </p:spPr>
        <p:txBody>
          <a:bodyPr wrap="square" rtlCol="0">
            <a:spAutoFit/>
          </a:bodyPr>
          <a:lstStyle/>
          <a:p>
            <a:r>
              <a:rPr lang="de-DE" sz="800" dirty="0" smtClean="0">
                <a:latin typeface="Verdana"/>
                <a:cs typeface="Verdana"/>
              </a:rPr>
              <a:t>Samantha, M (2012) Chem. Senses</a:t>
            </a:r>
            <a:endParaRPr lang="de-DE" sz="800" dirty="0">
              <a:latin typeface="Verdana"/>
              <a:cs typeface="Verdana"/>
            </a:endParaRPr>
          </a:p>
        </p:txBody>
      </p:sp>
      <p:sp>
        <p:nvSpPr>
          <p:cNvPr id="12" name="Textfeld 11"/>
          <p:cNvSpPr txBox="1"/>
          <p:nvPr/>
        </p:nvSpPr>
        <p:spPr>
          <a:xfrm>
            <a:off x="3226197" y="1447800"/>
            <a:ext cx="2946003" cy="2492990"/>
          </a:xfrm>
          <a:prstGeom prst="rect">
            <a:avLst/>
          </a:prstGeom>
          <a:noFill/>
        </p:spPr>
        <p:txBody>
          <a:bodyPr wrap="square" rtlCol="0">
            <a:spAutoFit/>
          </a:bodyPr>
          <a:lstStyle/>
          <a:p>
            <a:pPr marL="285750" indent="-285750">
              <a:buFontTx/>
              <a:buChar char="-"/>
            </a:pPr>
            <a:r>
              <a:rPr lang="de-DE" dirty="0" smtClean="0"/>
              <a:t>Wirkung des </a:t>
            </a:r>
            <a:r>
              <a:rPr lang="de-DE" dirty="0" err="1" smtClean="0"/>
              <a:t>OlivenOel</a:t>
            </a:r>
            <a:r>
              <a:rPr lang="de-DE" dirty="0" smtClean="0"/>
              <a:t> vor allem beim brennenden Schmerz</a:t>
            </a:r>
          </a:p>
          <a:p>
            <a:pPr marL="285750" indent="-285750">
              <a:buFontTx/>
              <a:buChar char="-"/>
            </a:pPr>
            <a:endParaRPr lang="de-DE" dirty="0"/>
          </a:p>
          <a:p>
            <a:pPr marL="285750" indent="-285750">
              <a:buFontTx/>
              <a:buChar char="-"/>
            </a:pPr>
            <a:r>
              <a:rPr lang="de-DE" dirty="0" smtClean="0"/>
              <a:t>Wirkung gegen vermehrte Expression von </a:t>
            </a:r>
            <a:r>
              <a:rPr lang="de-DE" dirty="0" err="1" smtClean="0"/>
              <a:t>Substance</a:t>
            </a:r>
            <a:r>
              <a:rPr lang="de-DE" dirty="0" smtClean="0"/>
              <a:t>-P</a:t>
            </a:r>
          </a:p>
          <a:p>
            <a:pPr marL="285750" indent="-285750">
              <a:buFontTx/>
              <a:buChar char="-"/>
            </a:pPr>
            <a:endParaRPr lang="de-DE" dirty="0"/>
          </a:p>
          <a:p>
            <a:pPr marL="285750" indent="-285750">
              <a:buFontTx/>
              <a:buChar char="-"/>
            </a:pPr>
            <a:r>
              <a:rPr lang="de-DE" dirty="0" smtClean="0"/>
              <a:t>Wirkstoff „</a:t>
            </a:r>
            <a:r>
              <a:rPr lang="de-DE" dirty="0" err="1" smtClean="0"/>
              <a:t>oleocanthal</a:t>
            </a:r>
            <a:r>
              <a:rPr lang="de-DE" dirty="0" smtClean="0"/>
              <a:t>“ inhibiert 41-57% COX-1 und COX-1 (</a:t>
            </a:r>
            <a:r>
              <a:rPr lang="de-DE" dirty="0" err="1" smtClean="0"/>
              <a:t>Ibu</a:t>
            </a:r>
            <a:r>
              <a:rPr lang="de-DE" dirty="0" smtClean="0"/>
              <a:t> 13-18%)</a:t>
            </a:r>
          </a:p>
          <a:p>
            <a:pPr marL="285750" indent="-285750">
              <a:buFontTx/>
              <a:buChar char="-"/>
            </a:pPr>
            <a:endParaRPr lang="de-DE" dirty="0"/>
          </a:p>
          <a:p>
            <a:pPr marL="285750" indent="-285750">
              <a:buFontTx/>
              <a:buChar char="-"/>
            </a:pPr>
            <a:endParaRPr lang="de-DE" dirty="0" smtClean="0"/>
          </a:p>
          <a:p>
            <a:pPr marL="285750" indent="-285750">
              <a:buFontTx/>
              <a:buChar char="-"/>
            </a:pPr>
            <a:r>
              <a:rPr lang="de-DE" dirty="0" smtClean="0"/>
              <a:t>Wirkung ab 200μg </a:t>
            </a:r>
            <a:r>
              <a:rPr lang="de-DE" dirty="0" err="1" smtClean="0"/>
              <a:t>oleocanthal</a:t>
            </a:r>
            <a:r>
              <a:rPr lang="de-DE" dirty="0" smtClean="0"/>
              <a:t>/ kg </a:t>
            </a:r>
            <a:r>
              <a:rPr lang="de-DE" dirty="0" err="1" smtClean="0"/>
              <a:t>OlivenOel</a:t>
            </a:r>
            <a:endParaRPr lang="de-DE" dirty="0" smtClean="0"/>
          </a:p>
          <a:p>
            <a:r>
              <a:rPr lang="de-DE" dirty="0"/>
              <a:t> </a:t>
            </a:r>
            <a:r>
              <a:rPr lang="de-DE" dirty="0" smtClean="0"/>
              <a:t> </a:t>
            </a:r>
            <a:endParaRPr lang="de-DE" dirty="0"/>
          </a:p>
        </p:txBody>
      </p:sp>
      <p:pic>
        <p:nvPicPr>
          <p:cNvPr id="4" name="Bild 3" descr="Screenshot 2015-03-12 08.09.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71600"/>
            <a:ext cx="2842270" cy="2057400"/>
          </a:xfrm>
          <a:prstGeom prst="rect">
            <a:avLst/>
          </a:prstGeom>
        </p:spPr>
      </p:pic>
      <p:sp>
        <p:nvSpPr>
          <p:cNvPr id="13" name="Textfeld 12"/>
          <p:cNvSpPr txBox="1"/>
          <p:nvPr/>
        </p:nvSpPr>
        <p:spPr>
          <a:xfrm>
            <a:off x="3505200" y="2971800"/>
            <a:ext cx="2590800" cy="215444"/>
          </a:xfrm>
          <a:prstGeom prst="rect">
            <a:avLst/>
          </a:prstGeom>
          <a:noFill/>
        </p:spPr>
        <p:txBody>
          <a:bodyPr wrap="square" rtlCol="0">
            <a:spAutoFit/>
          </a:bodyPr>
          <a:lstStyle/>
          <a:p>
            <a:r>
              <a:rPr lang="de-DE" sz="800" dirty="0" err="1" smtClean="0">
                <a:latin typeface="Verdana"/>
                <a:cs typeface="Verdana"/>
              </a:rPr>
              <a:t>Cicerale</a:t>
            </a:r>
            <a:r>
              <a:rPr lang="de-DE" sz="800" dirty="0" smtClean="0">
                <a:latin typeface="Verdana"/>
                <a:cs typeface="Verdana"/>
              </a:rPr>
              <a:t>, S.(2012) ISBN 978-953-307-921-9</a:t>
            </a:r>
            <a:endParaRPr lang="de-DE" sz="800" dirty="0">
              <a:latin typeface="Verdana"/>
              <a:cs typeface="Verdana"/>
            </a:endParaRPr>
          </a:p>
        </p:txBody>
      </p:sp>
      <p:sp>
        <p:nvSpPr>
          <p:cNvPr id="14" name="Textfeld 13"/>
          <p:cNvSpPr txBox="1"/>
          <p:nvPr/>
        </p:nvSpPr>
        <p:spPr>
          <a:xfrm>
            <a:off x="3505200" y="3733800"/>
            <a:ext cx="2590800" cy="215444"/>
          </a:xfrm>
          <a:prstGeom prst="rect">
            <a:avLst/>
          </a:prstGeom>
          <a:noFill/>
        </p:spPr>
        <p:txBody>
          <a:bodyPr wrap="square" rtlCol="0">
            <a:spAutoFit/>
          </a:bodyPr>
          <a:lstStyle/>
          <a:p>
            <a:r>
              <a:rPr lang="de-DE" sz="800" dirty="0" err="1" smtClean="0">
                <a:latin typeface="Verdana"/>
                <a:cs typeface="Verdana"/>
              </a:rPr>
              <a:t>Cicerale</a:t>
            </a:r>
            <a:r>
              <a:rPr lang="de-DE" sz="800" dirty="0" smtClean="0">
                <a:latin typeface="Verdana"/>
                <a:cs typeface="Verdana"/>
              </a:rPr>
              <a:t>, S.(2012) ISBN 978-953-307-921-9</a:t>
            </a:r>
            <a:endParaRPr lang="de-DE" sz="800" dirty="0">
              <a:latin typeface="Verdana"/>
              <a:cs typeface="Verdana"/>
            </a:endParaRPr>
          </a:p>
        </p:txBody>
      </p:sp>
    </p:spTree>
    <p:extLst>
      <p:ext uri="{BB962C8B-B14F-4D97-AF65-F5344CB8AC3E}">
        <p14:creationId xmlns:p14="http://schemas.microsoft.com/office/powerpoint/2010/main" val="262995207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47</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sp>
        <p:nvSpPr>
          <p:cNvPr id="6" name="Textfeld 5"/>
          <p:cNvSpPr txBox="1"/>
          <p:nvPr/>
        </p:nvSpPr>
        <p:spPr>
          <a:xfrm>
            <a:off x="228600" y="1066800"/>
            <a:ext cx="6050348" cy="276999"/>
          </a:xfrm>
          <a:prstGeom prst="rect">
            <a:avLst/>
          </a:prstGeom>
          <a:noFill/>
        </p:spPr>
        <p:txBody>
          <a:bodyPr wrap="square" rtlCol="0">
            <a:spAutoFit/>
          </a:bodyPr>
          <a:lstStyle/>
          <a:p>
            <a:r>
              <a:rPr lang="de-DE" b="1" dirty="0" smtClean="0">
                <a:latin typeface="Verdana"/>
                <a:cs typeface="Verdana"/>
              </a:rPr>
              <a:t>Oliven-</a:t>
            </a:r>
            <a:r>
              <a:rPr lang="de-DE" b="1" dirty="0" err="1" smtClean="0">
                <a:latin typeface="Verdana"/>
                <a:cs typeface="Verdana"/>
              </a:rPr>
              <a:t>Oel</a:t>
            </a:r>
            <a:r>
              <a:rPr lang="de-DE" b="1" dirty="0" smtClean="0">
                <a:latin typeface="Verdana"/>
                <a:cs typeface="Verdana"/>
              </a:rPr>
              <a:t> – wirkt wie Ibuprofen?</a:t>
            </a:r>
            <a:endParaRPr lang="de-DE" b="1" dirty="0">
              <a:latin typeface="Verdana"/>
              <a:cs typeface="Verdana"/>
            </a:endParaRPr>
          </a:p>
        </p:txBody>
      </p:sp>
      <p:pic>
        <p:nvPicPr>
          <p:cNvPr id="2" name="Bild 1" descr="Screenshot 2015-03-12 08.20.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1600"/>
            <a:ext cx="3502344" cy="2514600"/>
          </a:xfrm>
          <a:prstGeom prst="rect">
            <a:avLst/>
          </a:prstGeom>
        </p:spPr>
      </p:pic>
      <p:sp>
        <p:nvSpPr>
          <p:cNvPr id="11" name="Textfeld 10"/>
          <p:cNvSpPr txBox="1"/>
          <p:nvPr/>
        </p:nvSpPr>
        <p:spPr>
          <a:xfrm>
            <a:off x="228600" y="3962400"/>
            <a:ext cx="4370071" cy="215444"/>
          </a:xfrm>
          <a:prstGeom prst="rect">
            <a:avLst/>
          </a:prstGeom>
          <a:noFill/>
        </p:spPr>
        <p:txBody>
          <a:bodyPr wrap="square" rtlCol="0">
            <a:spAutoFit/>
          </a:bodyPr>
          <a:lstStyle/>
          <a:p>
            <a:r>
              <a:rPr lang="de-DE" sz="800" dirty="0" err="1" smtClean="0">
                <a:latin typeface="Verdana"/>
                <a:cs typeface="Verdana"/>
              </a:rPr>
              <a:t>Karkoula</a:t>
            </a:r>
            <a:r>
              <a:rPr lang="de-DE" sz="800" dirty="0" smtClean="0">
                <a:latin typeface="Verdana"/>
                <a:cs typeface="Verdana"/>
              </a:rPr>
              <a:t>, E.(2012) </a:t>
            </a:r>
            <a:r>
              <a:rPr lang="de-DE" sz="800" dirty="0" err="1" smtClean="0">
                <a:latin typeface="Verdana"/>
                <a:cs typeface="Verdana"/>
              </a:rPr>
              <a:t>J.Agric.Food</a:t>
            </a:r>
            <a:r>
              <a:rPr lang="de-DE" sz="800" dirty="0" smtClean="0">
                <a:latin typeface="Verdana"/>
                <a:cs typeface="Verdana"/>
              </a:rPr>
              <a:t> </a:t>
            </a:r>
            <a:r>
              <a:rPr lang="de-DE" sz="800" dirty="0" err="1" smtClean="0">
                <a:latin typeface="Verdana"/>
                <a:cs typeface="Verdana"/>
              </a:rPr>
              <a:t>Chem</a:t>
            </a:r>
            <a:endParaRPr lang="de-DE" sz="800" dirty="0">
              <a:latin typeface="Verdana"/>
              <a:cs typeface="Verdana"/>
            </a:endParaRPr>
          </a:p>
        </p:txBody>
      </p:sp>
      <p:sp>
        <p:nvSpPr>
          <p:cNvPr id="12" name="Textfeld 11"/>
          <p:cNvSpPr txBox="1"/>
          <p:nvPr/>
        </p:nvSpPr>
        <p:spPr>
          <a:xfrm>
            <a:off x="3886200" y="2590800"/>
            <a:ext cx="2286000" cy="1384995"/>
          </a:xfrm>
          <a:prstGeom prst="rect">
            <a:avLst/>
          </a:prstGeom>
          <a:noFill/>
        </p:spPr>
        <p:txBody>
          <a:bodyPr wrap="square" rtlCol="0">
            <a:spAutoFit/>
          </a:bodyPr>
          <a:lstStyle/>
          <a:p>
            <a:r>
              <a:rPr lang="de-DE" b="1" dirty="0" smtClean="0"/>
              <a:t>Dosierung:</a:t>
            </a:r>
          </a:p>
          <a:p>
            <a:pPr marL="171450" indent="-171450">
              <a:buFontTx/>
              <a:buChar char="-"/>
            </a:pPr>
            <a:endParaRPr lang="de-DE" dirty="0"/>
          </a:p>
          <a:p>
            <a:pPr marL="171450" indent="-171450">
              <a:buFontTx/>
              <a:buChar char="-"/>
            </a:pPr>
            <a:r>
              <a:rPr lang="de-DE" dirty="0" smtClean="0"/>
              <a:t>EVOO </a:t>
            </a:r>
            <a:r>
              <a:rPr lang="de-DE" dirty="0" err="1" smtClean="0"/>
              <a:t>bio</a:t>
            </a:r>
            <a:r>
              <a:rPr lang="de-DE" dirty="0" smtClean="0"/>
              <a:t>, kaltgepresst</a:t>
            </a:r>
          </a:p>
          <a:p>
            <a:endParaRPr lang="de-DE" dirty="0" smtClean="0"/>
          </a:p>
          <a:p>
            <a:pPr marL="171450" indent="-171450">
              <a:buFontTx/>
              <a:buChar char="-"/>
            </a:pPr>
            <a:r>
              <a:rPr lang="de-DE" dirty="0"/>
              <a:t>m</a:t>
            </a:r>
            <a:r>
              <a:rPr lang="de-DE" dirty="0" smtClean="0"/>
              <a:t>ind. 200μg/kg </a:t>
            </a:r>
            <a:r>
              <a:rPr lang="de-DE" dirty="0" err="1" smtClean="0"/>
              <a:t>oleocanthal</a:t>
            </a:r>
            <a:endParaRPr lang="de-DE" dirty="0" smtClean="0"/>
          </a:p>
          <a:p>
            <a:endParaRPr lang="de-DE" dirty="0" smtClean="0"/>
          </a:p>
          <a:p>
            <a:pPr marL="171450" indent="-171450">
              <a:buFontTx/>
              <a:buChar char="-"/>
            </a:pPr>
            <a:r>
              <a:rPr lang="de-DE" dirty="0" smtClean="0"/>
              <a:t>30-60ml täglich oral  </a:t>
            </a:r>
            <a:endParaRPr lang="de-DE" dirty="0"/>
          </a:p>
        </p:txBody>
      </p:sp>
    </p:spTree>
    <p:extLst>
      <p:ext uri="{BB962C8B-B14F-4D97-AF65-F5344CB8AC3E}">
        <p14:creationId xmlns:p14="http://schemas.microsoft.com/office/powerpoint/2010/main" val="71083961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48</a:t>
            </a:fld>
            <a:endParaRPr lang="en-US">
              <a:solidFill>
                <a:srgbClr val="BFBFBF"/>
              </a:solidFill>
            </a:endParaRPr>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Behandlung</a:t>
            </a:r>
            <a:endParaRPr lang="en-US" sz="1800" dirty="0">
              <a:latin typeface="Verdana"/>
              <a:cs typeface="Verdana"/>
            </a:endParaRPr>
          </a:p>
        </p:txBody>
      </p:sp>
      <p:pic>
        <p:nvPicPr>
          <p:cNvPr id="2" name="Bild 1"/>
          <p:cNvPicPr>
            <a:picLocks noChangeAspect="1"/>
          </p:cNvPicPr>
          <p:nvPr/>
        </p:nvPicPr>
        <p:blipFill>
          <a:blip r:embed="rId2"/>
          <a:stretch>
            <a:fillRect/>
          </a:stretch>
        </p:blipFill>
        <p:spPr>
          <a:xfrm>
            <a:off x="1447800" y="685800"/>
            <a:ext cx="3657600" cy="3508648"/>
          </a:xfrm>
          <a:prstGeom prst="rect">
            <a:avLst/>
          </a:prstGeom>
        </p:spPr>
      </p:pic>
    </p:spTree>
    <p:extLst>
      <p:ext uri="{BB962C8B-B14F-4D97-AF65-F5344CB8AC3E}">
        <p14:creationId xmlns:p14="http://schemas.microsoft.com/office/powerpoint/2010/main" val="291561277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6B59723-343A-BB42-9CBB-303BE0136C73}" type="datetime1">
              <a:rPr lang="de-CH" smtClean="0"/>
              <a:t>3/13/15</a:t>
            </a:fld>
            <a:endParaRPr lang="en-US"/>
          </a:p>
        </p:txBody>
      </p:sp>
      <p:sp>
        <p:nvSpPr>
          <p:cNvPr id="5" name="Fußzeilenplatzhalter 4"/>
          <p:cNvSpPr>
            <a:spLocks noGrp="1"/>
          </p:cNvSpPr>
          <p:nvPr>
            <p:ph type="ftr" sz="quarter" idx="11"/>
          </p:nvPr>
        </p:nvSpPr>
        <p:spPr/>
        <p:txBody>
          <a:bodyPr/>
          <a:lstStyle/>
          <a:p>
            <a:r>
              <a:rPr lang="en-US" smtClean="0"/>
              <a:t>Kay-u. Hanusch, M.sci. Therapiewissenschaften University of Applied Science Fresenius</a:t>
            </a:r>
            <a:endParaRPr lang="en-US"/>
          </a:p>
        </p:txBody>
      </p:sp>
      <p:sp>
        <p:nvSpPr>
          <p:cNvPr id="6" name="Foliennummernplatzhalter 5"/>
          <p:cNvSpPr>
            <a:spLocks noGrp="1"/>
          </p:cNvSpPr>
          <p:nvPr>
            <p:ph type="sldNum" sz="quarter" idx="12"/>
          </p:nvPr>
        </p:nvSpPr>
        <p:spPr/>
        <p:txBody>
          <a:bodyPr/>
          <a:lstStyle/>
          <a:p>
            <a:fld id="{B6F15528-21DE-4FAA-801E-634DDDAF4B2B}" type="slidenum">
              <a:rPr lang="en-US" smtClean="0"/>
              <a:pPr/>
              <a:t>49</a:t>
            </a:fld>
            <a:endParaRPr lang="en-US"/>
          </a:p>
        </p:txBody>
      </p:sp>
      <p:sp>
        <p:nvSpPr>
          <p:cNvPr id="7" name="Textfeld 6"/>
          <p:cNvSpPr txBox="1"/>
          <p:nvPr/>
        </p:nvSpPr>
        <p:spPr>
          <a:xfrm>
            <a:off x="1219200" y="1905000"/>
            <a:ext cx="3886200" cy="369332"/>
          </a:xfrm>
          <a:prstGeom prst="rect">
            <a:avLst/>
          </a:prstGeom>
          <a:noFill/>
        </p:spPr>
        <p:txBody>
          <a:bodyPr wrap="square" rtlCol="0">
            <a:spAutoFit/>
          </a:bodyPr>
          <a:lstStyle/>
          <a:p>
            <a:pPr algn="ctr"/>
            <a:r>
              <a:rPr lang="de-DE" sz="1800" b="1" dirty="0" smtClean="0">
                <a:latin typeface="Verdana"/>
                <a:cs typeface="Verdana"/>
              </a:rPr>
              <a:t>Herzlichen Dank</a:t>
            </a:r>
            <a:endParaRPr lang="de-DE" sz="1800" b="1" dirty="0">
              <a:latin typeface="Verdana"/>
              <a:cs typeface="Verdana"/>
            </a:endParaRPr>
          </a:p>
        </p:txBody>
      </p:sp>
    </p:spTree>
    <p:extLst>
      <p:ext uri="{BB962C8B-B14F-4D97-AF65-F5344CB8AC3E}">
        <p14:creationId xmlns:p14="http://schemas.microsoft.com/office/powerpoint/2010/main" val="3974514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5</a:t>
            </a:fld>
            <a:endParaRPr lang="en-US">
              <a:solidFill>
                <a:srgbClr val="BFBFBF"/>
              </a:solidFill>
            </a:endParaRPr>
          </a:p>
        </p:txBody>
      </p:sp>
      <p:cxnSp>
        <p:nvCxnSpPr>
          <p:cNvPr id="4" name="Gerade Verbindung mit Pfeil 3"/>
          <p:cNvCxnSpPr/>
          <p:nvPr/>
        </p:nvCxnSpPr>
        <p:spPr>
          <a:xfrm>
            <a:off x="381000" y="2438400"/>
            <a:ext cx="5257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feld 4"/>
          <p:cNvSpPr txBox="1"/>
          <p:nvPr/>
        </p:nvSpPr>
        <p:spPr>
          <a:xfrm>
            <a:off x="4797171" y="2667000"/>
            <a:ext cx="1600200" cy="461665"/>
          </a:xfrm>
          <a:prstGeom prst="rect">
            <a:avLst/>
          </a:prstGeom>
          <a:noFill/>
        </p:spPr>
        <p:txBody>
          <a:bodyPr wrap="square" rtlCol="0">
            <a:spAutoFit/>
          </a:bodyPr>
          <a:lstStyle/>
          <a:p>
            <a:r>
              <a:rPr lang="de-DE" dirty="0" smtClean="0">
                <a:latin typeface="Verdana"/>
                <a:cs typeface="Verdana"/>
              </a:rPr>
              <a:t>Persönliche Schmerzerfahrung</a:t>
            </a:r>
            <a:endParaRPr lang="de-DE" dirty="0">
              <a:latin typeface="Verdana"/>
              <a:cs typeface="Verdana"/>
            </a:endParaRPr>
          </a:p>
        </p:txBody>
      </p:sp>
      <p:sp>
        <p:nvSpPr>
          <p:cNvPr id="10" name="Textfeld 9"/>
          <p:cNvSpPr txBox="1"/>
          <p:nvPr/>
        </p:nvSpPr>
        <p:spPr>
          <a:xfrm>
            <a:off x="4792838" y="1828800"/>
            <a:ext cx="1600200" cy="461665"/>
          </a:xfrm>
          <a:prstGeom prst="rect">
            <a:avLst/>
          </a:prstGeom>
          <a:noFill/>
        </p:spPr>
        <p:txBody>
          <a:bodyPr wrap="square" rtlCol="0">
            <a:spAutoFit/>
          </a:bodyPr>
          <a:lstStyle/>
          <a:p>
            <a:r>
              <a:rPr lang="de-DE" dirty="0" smtClean="0">
                <a:latin typeface="Verdana"/>
                <a:cs typeface="Verdana"/>
              </a:rPr>
              <a:t>Reaktionen aus der Umwelt</a:t>
            </a:r>
            <a:endParaRPr lang="de-DE" dirty="0">
              <a:latin typeface="Verdana"/>
              <a:cs typeface="Verdana"/>
            </a:endParaRPr>
          </a:p>
        </p:txBody>
      </p:sp>
      <p:pic>
        <p:nvPicPr>
          <p:cNvPr id="11" name="Bild 10"/>
          <p:cNvPicPr>
            <a:picLocks noChangeAspect="1"/>
          </p:cNvPicPr>
          <p:nvPr/>
        </p:nvPicPr>
        <p:blipFill>
          <a:blip r:embed="rId2"/>
          <a:stretch>
            <a:fillRect/>
          </a:stretch>
        </p:blipFill>
        <p:spPr>
          <a:xfrm>
            <a:off x="381000" y="1600200"/>
            <a:ext cx="787268" cy="521762"/>
          </a:xfrm>
          <a:prstGeom prst="rect">
            <a:avLst/>
          </a:prstGeom>
        </p:spPr>
      </p:pic>
      <p:pic>
        <p:nvPicPr>
          <p:cNvPr id="12" name="Bild 11"/>
          <p:cNvPicPr>
            <a:picLocks noChangeAspect="1"/>
          </p:cNvPicPr>
          <p:nvPr/>
        </p:nvPicPr>
        <p:blipFill>
          <a:blip r:embed="rId3"/>
          <a:stretch>
            <a:fillRect/>
          </a:stretch>
        </p:blipFill>
        <p:spPr>
          <a:xfrm>
            <a:off x="1981200" y="1600200"/>
            <a:ext cx="947486" cy="533400"/>
          </a:xfrm>
          <a:prstGeom prst="rect">
            <a:avLst/>
          </a:prstGeom>
        </p:spPr>
      </p:pic>
      <p:pic>
        <p:nvPicPr>
          <p:cNvPr id="13" name="Bild 12"/>
          <p:cNvPicPr>
            <a:picLocks noChangeAspect="1"/>
          </p:cNvPicPr>
          <p:nvPr/>
        </p:nvPicPr>
        <p:blipFill>
          <a:blip r:embed="rId4"/>
          <a:stretch>
            <a:fillRect/>
          </a:stretch>
        </p:blipFill>
        <p:spPr>
          <a:xfrm>
            <a:off x="3429000" y="1600200"/>
            <a:ext cx="548054" cy="533400"/>
          </a:xfrm>
          <a:prstGeom prst="rect">
            <a:avLst/>
          </a:prstGeom>
        </p:spPr>
      </p:pic>
      <p:pic>
        <p:nvPicPr>
          <p:cNvPr id="14" name="Bild 13"/>
          <p:cNvPicPr>
            <a:picLocks noChangeAspect="1"/>
          </p:cNvPicPr>
          <p:nvPr/>
        </p:nvPicPr>
        <p:blipFill>
          <a:blip r:embed="rId5"/>
          <a:stretch>
            <a:fillRect/>
          </a:stretch>
        </p:blipFill>
        <p:spPr>
          <a:xfrm>
            <a:off x="381000" y="2743200"/>
            <a:ext cx="838200" cy="575296"/>
          </a:xfrm>
          <a:prstGeom prst="rect">
            <a:avLst/>
          </a:prstGeom>
        </p:spPr>
      </p:pic>
      <p:pic>
        <p:nvPicPr>
          <p:cNvPr id="17" name="Bild 16"/>
          <p:cNvPicPr>
            <a:picLocks noChangeAspect="1"/>
          </p:cNvPicPr>
          <p:nvPr/>
        </p:nvPicPr>
        <p:blipFill>
          <a:blip r:embed="rId6"/>
          <a:stretch>
            <a:fillRect/>
          </a:stretch>
        </p:blipFill>
        <p:spPr>
          <a:xfrm>
            <a:off x="1295398" y="2743199"/>
            <a:ext cx="1163485" cy="609600"/>
          </a:xfrm>
          <a:prstGeom prst="rect">
            <a:avLst/>
          </a:prstGeom>
        </p:spPr>
      </p:pic>
      <p:pic>
        <p:nvPicPr>
          <p:cNvPr id="18" name="Bild 17"/>
          <p:cNvPicPr>
            <a:picLocks noChangeAspect="1"/>
          </p:cNvPicPr>
          <p:nvPr/>
        </p:nvPicPr>
        <p:blipFill>
          <a:blip r:embed="rId7"/>
          <a:stretch>
            <a:fillRect/>
          </a:stretch>
        </p:blipFill>
        <p:spPr>
          <a:xfrm>
            <a:off x="2514599" y="2743198"/>
            <a:ext cx="644818" cy="607741"/>
          </a:xfrm>
          <a:prstGeom prst="rect">
            <a:avLst/>
          </a:prstGeom>
        </p:spPr>
      </p:pic>
      <p:pic>
        <p:nvPicPr>
          <p:cNvPr id="19" name="Bild 18"/>
          <p:cNvPicPr>
            <a:picLocks noChangeAspect="1"/>
          </p:cNvPicPr>
          <p:nvPr/>
        </p:nvPicPr>
        <p:blipFill>
          <a:blip r:embed="rId8"/>
          <a:stretch>
            <a:fillRect/>
          </a:stretch>
        </p:blipFill>
        <p:spPr>
          <a:xfrm>
            <a:off x="3200399" y="2743200"/>
            <a:ext cx="990600" cy="1218438"/>
          </a:xfrm>
          <a:prstGeom prst="rect">
            <a:avLst/>
          </a:prstGeom>
        </p:spPr>
      </p:pic>
      <p:sp>
        <p:nvSpPr>
          <p:cNvPr id="20" name="Textfeld 19"/>
          <p:cNvSpPr txBox="1"/>
          <p:nvPr/>
        </p:nvSpPr>
        <p:spPr>
          <a:xfrm>
            <a:off x="1371600" y="2286000"/>
            <a:ext cx="2286000" cy="276999"/>
          </a:xfrm>
          <a:prstGeom prst="rect">
            <a:avLst/>
          </a:prstGeom>
          <a:solidFill>
            <a:schemeClr val="bg1"/>
          </a:solidFill>
        </p:spPr>
        <p:txBody>
          <a:bodyPr wrap="square" rtlCol="0">
            <a:spAutoFit/>
          </a:bodyPr>
          <a:lstStyle/>
          <a:p>
            <a:r>
              <a:rPr lang="de-DE" b="1" dirty="0" smtClean="0">
                <a:latin typeface="Verdana"/>
                <a:cs typeface="Verdana"/>
              </a:rPr>
              <a:t>Schmerz ist eine Matrix</a:t>
            </a:r>
            <a:endParaRPr lang="de-DE" b="1" dirty="0">
              <a:latin typeface="Verdana"/>
              <a:cs typeface="Verdana"/>
            </a:endParaRPr>
          </a:p>
        </p:txBody>
      </p:sp>
      <p:sp>
        <p:nvSpPr>
          <p:cNvPr id="6" name="Textfeld 5"/>
          <p:cNvSpPr txBox="1"/>
          <p:nvPr/>
        </p:nvSpPr>
        <p:spPr>
          <a:xfrm>
            <a:off x="304800" y="1219200"/>
            <a:ext cx="4648200" cy="400110"/>
          </a:xfrm>
          <a:prstGeom prst="rect">
            <a:avLst/>
          </a:prstGeom>
          <a:noFill/>
        </p:spPr>
        <p:txBody>
          <a:bodyPr wrap="square" rtlCol="0">
            <a:spAutoFit/>
          </a:bodyPr>
          <a:lstStyle/>
          <a:p>
            <a:r>
              <a:rPr lang="de-DE" sz="1000" dirty="0">
                <a:latin typeface="Verdana"/>
                <a:cs typeface="Verdana"/>
              </a:rPr>
              <a:t>w</a:t>
            </a:r>
            <a:r>
              <a:rPr lang="de-DE" sz="1000" dirty="0" smtClean="0">
                <a:latin typeface="Verdana"/>
                <a:cs typeface="Verdana"/>
              </a:rPr>
              <a:t>arm-partner-</a:t>
            </a:r>
            <a:r>
              <a:rPr lang="de-DE" sz="1000" dirty="0" err="1" smtClean="0">
                <a:latin typeface="Verdana"/>
                <a:cs typeface="Verdana"/>
              </a:rPr>
              <a:t>contact</a:t>
            </a:r>
            <a:endParaRPr lang="de-DE" sz="1000" dirty="0" smtClean="0">
              <a:latin typeface="Verdana"/>
              <a:cs typeface="Verdana"/>
            </a:endParaRPr>
          </a:p>
          <a:p>
            <a:r>
              <a:rPr lang="de-DE" sz="1000" dirty="0" err="1">
                <a:latin typeface="Verdana"/>
                <a:cs typeface="Verdana"/>
              </a:rPr>
              <a:t>s</a:t>
            </a:r>
            <a:r>
              <a:rPr lang="de-DE" sz="1000" dirty="0" err="1" smtClean="0">
                <a:latin typeface="Verdana"/>
                <a:cs typeface="Verdana"/>
              </a:rPr>
              <a:t>ocial</a:t>
            </a:r>
            <a:r>
              <a:rPr lang="de-DE" sz="1000" dirty="0" smtClean="0">
                <a:latin typeface="Verdana"/>
                <a:cs typeface="Verdana"/>
              </a:rPr>
              <a:t> </a:t>
            </a:r>
            <a:r>
              <a:rPr lang="de-DE" sz="1000" dirty="0" err="1" smtClean="0">
                <a:latin typeface="Verdana"/>
                <a:cs typeface="Verdana"/>
              </a:rPr>
              <a:t>support</a:t>
            </a:r>
            <a:r>
              <a:rPr lang="de-DE" sz="1000" dirty="0" smtClean="0">
                <a:latin typeface="Verdana"/>
                <a:cs typeface="Verdana"/>
              </a:rPr>
              <a:t>                   Abenteuer       Mut/Ausprobieren</a:t>
            </a:r>
            <a:endParaRPr lang="de-DE" sz="1000" dirty="0">
              <a:latin typeface="Verdana"/>
              <a:cs typeface="Verdana"/>
            </a:endParaRPr>
          </a:p>
        </p:txBody>
      </p:sp>
      <p:sp>
        <p:nvSpPr>
          <p:cNvPr id="21" name="Textfeld 20"/>
          <p:cNvSpPr txBox="1"/>
          <p:nvPr/>
        </p:nvSpPr>
        <p:spPr>
          <a:xfrm>
            <a:off x="381000" y="3429000"/>
            <a:ext cx="2743200" cy="246221"/>
          </a:xfrm>
          <a:prstGeom prst="rect">
            <a:avLst/>
          </a:prstGeom>
          <a:noFill/>
        </p:spPr>
        <p:txBody>
          <a:bodyPr wrap="square" rtlCol="0">
            <a:spAutoFit/>
          </a:bodyPr>
          <a:lstStyle/>
          <a:p>
            <a:r>
              <a:rPr lang="de-DE" sz="1000" dirty="0" smtClean="0">
                <a:latin typeface="Verdana"/>
                <a:cs typeface="Verdana"/>
              </a:rPr>
              <a:t>Sturz           Unfall, Trauma</a:t>
            </a:r>
            <a:endParaRPr lang="de-DE" sz="1000" dirty="0">
              <a:latin typeface="Verdana"/>
              <a:cs typeface="Verdana"/>
            </a:endParaRPr>
          </a:p>
        </p:txBody>
      </p:sp>
      <p:sp>
        <p:nvSpPr>
          <p:cNvPr id="22" name="Textfeld 21"/>
          <p:cNvSpPr txBox="1"/>
          <p:nvPr/>
        </p:nvSpPr>
        <p:spPr>
          <a:xfrm>
            <a:off x="2971800" y="3962400"/>
            <a:ext cx="1447800" cy="246221"/>
          </a:xfrm>
          <a:prstGeom prst="rect">
            <a:avLst/>
          </a:prstGeom>
          <a:noFill/>
        </p:spPr>
        <p:txBody>
          <a:bodyPr wrap="square" rtlCol="0">
            <a:spAutoFit/>
          </a:bodyPr>
          <a:lstStyle/>
          <a:p>
            <a:r>
              <a:rPr lang="de-DE" sz="1000" dirty="0" smtClean="0">
                <a:latin typeface="Verdana"/>
                <a:cs typeface="Verdana"/>
              </a:rPr>
              <a:t>Verletzung/Gewalt</a:t>
            </a:r>
            <a:endParaRPr lang="de-DE" sz="1000" dirty="0">
              <a:latin typeface="Verdana"/>
              <a:cs typeface="Verdana"/>
            </a:endParaRPr>
          </a:p>
        </p:txBody>
      </p:sp>
      <p:sp>
        <p:nvSpPr>
          <p:cNvPr id="23"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Die Schmerzmatrix?</a:t>
            </a:r>
            <a:endParaRPr lang="en-US" sz="1800" dirty="0">
              <a:latin typeface="Verdana"/>
              <a:cs typeface="Verdana"/>
            </a:endParaRPr>
          </a:p>
        </p:txBody>
      </p:sp>
      <p:sp>
        <p:nvSpPr>
          <p:cNvPr id="2" name="Oval 1"/>
          <p:cNvSpPr/>
          <p:nvPr/>
        </p:nvSpPr>
        <p:spPr>
          <a:xfrm>
            <a:off x="304800" y="914400"/>
            <a:ext cx="1600200" cy="14478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29758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6</a:t>
            </a:fld>
            <a:endParaRPr lang="en-US">
              <a:solidFill>
                <a:srgbClr val="BFBFBF"/>
              </a:solidFill>
            </a:endParaRPr>
          </a:p>
        </p:txBody>
      </p:sp>
      <p:pic>
        <p:nvPicPr>
          <p:cNvPr id="10" name="Bild 9" descr="Screenshot 2015-03-08 19.25.09.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295400" y="685800"/>
            <a:ext cx="4114800" cy="1915620"/>
          </a:xfrm>
          <a:prstGeom prst="rect">
            <a:avLst/>
          </a:prstGeom>
        </p:spPr>
      </p:pic>
      <p:sp>
        <p:nvSpPr>
          <p:cNvPr id="11"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Die Schmerzmatrix?</a:t>
            </a:r>
            <a:endParaRPr lang="en-US" sz="1800" dirty="0">
              <a:latin typeface="Verdana"/>
              <a:cs typeface="Verdana"/>
            </a:endParaRPr>
          </a:p>
        </p:txBody>
      </p:sp>
      <p:sp>
        <p:nvSpPr>
          <p:cNvPr id="12" name="Rectangle 4"/>
          <p:cNvSpPr>
            <a:spLocks noChangeArrowheads="1"/>
          </p:cNvSpPr>
          <p:nvPr/>
        </p:nvSpPr>
        <p:spPr bwMode="auto">
          <a:xfrm>
            <a:off x="2971800" y="4114800"/>
            <a:ext cx="228599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de-CH" sz="800" dirty="0" smtClean="0"/>
              <a:t>Matthews, S.G.(2000) </a:t>
            </a:r>
            <a:r>
              <a:rPr lang="de-CH" sz="800" dirty="0" err="1" smtClean="0"/>
              <a:t>Pedriadric</a:t>
            </a:r>
            <a:r>
              <a:rPr lang="de-CH" sz="800" dirty="0" smtClean="0"/>
              <a:t> Research</a:t>
            </a:r>
          </a:p>
        </p:txBody>
      </p:sp>
      <p:pic>
        <p:nvPicPr>
          <p:cNvPr id="2" name="Bild 1"/>
          <p:cNvPicPr>
            <a:picLocks noChangeAspect="1"/>
          </p:cNvPicPr>
          <p:nvPr/>
        </p:nvPicPr>
        <p:blipFill>
          <a:blip r:embed="rId4"/>
          <a:stretch>
            <a:fillRect/>
          </a:stretch>
        </p:blipFill>
        <p:spPr>
          <a:xfrm>
            <a:off x="2971800" y="2514600"/>
            <a:ext cx="2057400" cy="1625224"/>
          </a:xfrm>
          <a:prstGeom prst="rect">
            <a:avLst/>
          </a:prstGeom>
        </p:spPr>
      </p:pic>
      <p:sp>
        <p:nvSpPr>
          <p:cNvPr id="13" name="Rectangle 4"/>
          <p:cNvSpPr>
            <a:spLocks noChangeArrowheads="1"/>
          </p:cNvSpPr>
          <p:nvPr/>
        </p:nvSpPr>
        <p:spPr bwMode="auto">
          <a:xfrm>
            <a:off x="304800" y="2286000"/>
            <a:ext cx="2057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de-CH" sz="800" dirty="0" smtClean="0"/>
              <a:t>Egle, U.T.(2014) Urban &amp; Fischer Verlag </a:t>
            </a:r>
            <a:endParaRPr lang="de-CH" sz="800" dirty="0"/>
          </a:p>
        </p:txBody>
      </p:sp>
      <p:sp>
        <p:nvSpPr>
          <p:cNvPr id="3" name="Rechteck 2"/>
          <p:cNvSpPr/>
          <p:nvPr/>
        </p:nvSpPr>
        <p:spPr>
          <a:xfrm>
            <a:off x="533400" y="2667000"/>
            <a:ext cx="2131638" cy="276999"/>
          </a:xfrm>
          <a:prstGeom prst="rect">
            <a:avLst/>
          </a:prstGeom>
        </p:spPr>
        <p:txBody>
          <a:bodyPr wrap="none">
            <a:spAutoFit/>
          </a:bodyPr>
          <a:lstStyle/>
          <a:p>
            <a:pPr>
              <a:spcBef>
                <a:spcPct val="50000"/>
              </a:spcBef>
              <a:defRPr/>
            </a:pPr>
            <a:r>
              <a:rPr lang="de-CH" b="1" dirty="0" smtClean="0">
                <a:solidFill>
                  <a:srgbClr val="000000"/>
                </a:solidFill>
                <a:latin typeface="Verdana"/>
                <a:cs typeface="Verdana"/>
              </a:rPr>
              <a:t>Rezeptordichte MR-GR</a:t>
            </a:r>
            <a:endParaRPr lang="de-CH" b="1" dirty="0">
              <a:solidFill>
                <a:srgbClr val="000000"/>
              </a:solidFill>
              <a:latin typeface="Verdana"/>
              <a:cs typeface="Verdana"/>
            </a:endParaRPr>
          </a:p>
        </p:txBody>
      </p:sp>
    </p:spTree>
    <p:extLst>
      <p:ext uri="{BB962C8B-B14F-4D97-AF65-F5344CB8AC3E}">
        <p14:creationId xmlns:p14="http://schemas.microsoft.com/office/powerpoint/2010/main" val="25287584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7</a:t>
            </a:fld>
            <a:endParaRPr lang="en-US">
              <a:solidFill>
                <a:srgbClr val="BFBFBF"/>
              </a:solidFill>
            </a:endParaRP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1752600" cy="22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ang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64293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d813i23634h1551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066800"/>
            <a:ext cx="614363" cy="93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3657600" y="1600200"/>
            <a:ext cx="2286000"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914400" indent="-457200" eaLnBrk="0" hangingPunct="0">
              <a:defRPr sz="2400">
                <a:solidFill>
                  <a:schemeClr val="tx1"/>
                </a:solidFill>
                <a:latin typeface="Arial" charset="0"/>
                <a:ea typeface="ＭＳ Ｐゴシック" charset="0"/>
              </a:defRPr>
            </a:lvl2pPr>
            <a:lvl3pPr marL="1371600" indent="-457200" eaLnBrk="0" hangingPunct="0">
              <a:defRPr sz="2400">
                <a:solidFill>
                  <a:schemeClr val="tx1"/>
                </a:solidFill>
                <a:latin typeface="Arial" charset="0"/>
                <a:ea typeface="ＭＳ Ｐゴシック" charset="0"/>
              </a:defRPr>
            </a:lvl3pPr>
            <a:lvl4pPr marL="1828800" indent="-457200" eaLnBrk="0" hangingPunct="0">
              <a:defRPr sz="2400">
                <a:solidFill>
                  <a:schemeClr val="tx1"/>
                </a:solidFill>
                <a:latin typeface="Arial" charset="0"/>
                <a:ea typeface="ＭＳ Ｐゴシック" charset="0"/>
              </a:defRPr>
            </a:lvl4pPr>
            <a:lvl5pPr marL="2286000" indent="-457200" eaLnBrk="0" hangingPunct="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de-CH" sz="1000" b="1" dirty="0" smtClean="0">
                <a:solidFill>
                  <a:srgbClr val="000000"/>
                </a:solidFill>
                <a:latin typeface="Verdana"/>
                <a:cs typeface="Verdana"/>
              </a:rPr>
              <a:t>Januskopf des </a:t>
            </a:r>
            <a:r>
              <a:rPr lang="de-CH" sz="1000" b="1" dirty="0" err="1" smtClean="0">
                <a:solidFill>
                  <a:srgbClr val="000000"/>
                </a:solidFill>
                <a:latin typeface="Verdana"/>
                <a:cs typeface="Verdana"/>
              </a:rPr>
              <a:t>Oxytocin</a:t>
            </a:r>
            <a:r>
              <a:rPr lang="de-CH" sz="1000" b="1" dirty="0" smtClean="0">
                <a:solidFill>
                  <a:srgbClr val="000000"/>
                </a:solidFill>
                <a:latin typeface="Verdana"/>
                <a:cs typeface="Verdana"/>
              </a:rPr>
              <a:t>:</a:t>
            </a:r>
          </a:p>
          <a:p>
            <a:pPr eaLnBrk="1" hangingPunct="1">
              <a:spcBef>
                <a:spcPct val="50000"/>
              </a:spcBef>
              <a:defRPr/>
            </a:pPr>
            <a:endParaRPr lang="de-CH" sz="1000" dirty="0" smtClean="0">
              <a:solidFill>
                <a:srgbClr val="000000"/>
              </a:solidFill>
              <a:latin typeface="Verdana"/>
              <a:cs typeface="Verdana"/>
            </a:endParaRPr>
          </a:p>
          <a:p>
            <a:pPr eaLnBrk="1" hangingPunct="1">
              <a:spcBef>
                <a:spcPct val="50000"/>
              </a:spcBef>
              <a:buFontTx/>
              <a:buAutoNum type="arabicPeriod"/>
              <a:defRPr/>
            </a:pPr>
            <a:r>
              <a:rPr lang="de-CH" sz="1000" dirty="0" smtClean="0">
                <a:solidFill>
                  <a:srgbClr val="000000"/>
                </a:solidFill>
                <a:latin typeface="Verdana"/>
                <a:cs typeface="Verdana"/>
              </a:rPr>
              <a:t>In Gefahr/ Angst = Stressreaktion abmildern</a:t>
            </a:r>
          </a:p>
          <a:p>
            <a:pPr eaLnBrk="1" hangingPunct="1">
              <a:spcBef>
                <a:spcPct val="50000"/>
              </a:spcBef>
              <a:buFontTx/>
              <a:buAutoNum type="arabicPeriod"/>
              <a:defRPr/>
            </a:pPr>
            <a:r>
              <a:rPr lang="de-CH" sz="1000" dirty="0" smtClean="0">
                <a:solidFill>
                  <a:srgbClr val="000000"/>
                </a:solidFill>
                <a:latin typeface="Verdana"/>
                <a:cs typeface="Verdana"/>
              </a:rPr>
              <a:t>In Sicherheit = Vertrauen/ Entspannung stärken</a:t>
            </a:r>
          </a:p>
        </p:txBody>
      </p:sp>
      <p:sp>
        <p:nvSpPr>
          <p:cNvPr id="15"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Die Schmerzmatrix?</a:t>
            </a:r>
            <a:endParaRPr lang="en-US" sz="1800" dirty="0">
              <a:latin typeface="Verdana"/>
              <a:cs typeface="Verdana"/>
            </a:endParaRPr>
          </a:p>
        </p:txBody>
      </p:sp>
      <p:sp>
        <p:nvSpPr>
          <p:cNvPr id="16" name="Rectangle 4"/>
          <p:cNvSpPr>
            <a:spLocks noChangeArrowheads="1"/>
          </p:cNvSpPr>
          <p:nvPr/>
        </p:nvSpPr>
        <p:spPr bwMode="auto">
          <a:xfrm>
            <a:off x="136525" y="3657600"/>
            <a:ext cx="38258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de-CH" sz="800" dirty="0"/>
              <a:t>Kerstin </a:t>
            </a:r>
            <a:r>
              <a:rPr lang="de-CH" sz="800" dirty="0" err="1"/>
              <a:t>Uvna¨s-Moberg</a:t>
            </a:r>
            <a:r>
              <a:rPr lang="de-CH" sz="800" dirty="0"/>
              <a:t> </a:t>
            </a:r>
            <a:r>
              <a:rPr lang="de-CH" sz="800" dirty="0" smtClean="0"/>
              <a:t>(1998) </a:t>
            </a:r>
            <a:r>
              <a:rPr lang="de-CH" sz="800" dirty="0"/>
              <a:t>;</a:t>
            </a:r>
            <a:r>
              <a:rPr lang="de-CH" sz="800" dirty="0" err="1"/>
              <a:t>Psychoneuroendocrinology</a:t>
            </a:r>
            <a:r>
              <a:rPr lang="de-CH" sz="800" dirty="0"/>
              <a:t>, Vol. 23, </a:t>
            </a:r>
            <a:r>
              <a:rPr lang="de-CH" sz="800" dirty="0" err="1"/>
              <a:t>No</a:t>
            </a:r>
            <a:r>
              <a:rPr lang="de-CH" sz="800" dirty="0"/>
              <a:t>. 8, pp. 819–</a:t>
            </a:r>
            <a:r>
              <a:rPr lang="de-CH" sz="800" dirty="0" smtClean="0"/>
              <a:t>835</a:t>
            </a:r>
            <a:endParaRPr lang="de-CH" sz="800" dirty="0"/>
          </a:p>
        </p:txBody>
      </p:sp>
    </p:spTree>
    <p:extLst>
      <p:ext uri="{BB962C8B-B14F-4D97-AF65-F5344CB8AC3E}">
        <p14:creationId xmlns:p14="http://schemas.microsoft.com/office/powerpoint/2010/main" val="34693037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8</a:t>
            </a:fld>
            <a:endParaRPr lang="en-US">
              <a:solidFill>
                <a:srgbClr val="BFBFBF"/>
              </a:solidFill>
            </a:endParaRPr>
          </a:p>
        </p:txBody>
      </p:sp>
      <p:pic>
        <p:nvPicPr>
          <p:cNvPr id="3" name="Bild 2" descr="Screenshot 2015-03-11 07.38.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295400"/>
            <a:ext cx="3581400" cy="2206564"/>
          </a:xfrm>
          <a:prstGeom prst="rect">
            <a:avLst/>
          </a:prstGeom>
        </p:spPr>
      </p:pic>
      <p:sp>
        <p:nvSpPr>
          <p:cNvPr id="4" name="Textfeld 3"/>
          <p:cNvSpPr txBox="1"/>
          <p:nvPr/>
        </p:nvSpPr>
        <p:spPr>
          <a:xfrm>
            <a:off x="1828800" y="3505200"/>
            <a:ext cx="3505200" cy="215444"/>
          </a:xfrm>
          <a:prstGeom prst="rect">
            <a:avLst/>
          </a:prstGeom>
          <a:noFill/>
        </p:spPr>
        <p:txBody>
          <a:bodyPr wrap="square" rtlCol="0">
            <a:spAutoFit/>
          </a:bodyPr>
          <a:lstStyle/>
          <a:p>
            <a:r>
              <a:rPr lang="de-DE" sz="800" dirty="0" smtClean="0"/>
              <a:t>     Janssen, C. &amp; Hanusch, K. (2011) effect of warm partner </a:t>
            </a:r>
            <a:r>
              <a:rPr lang="de-DE" sz="800" dirty="0" err="1" smtClean="0"/>
              <a:t>contact</a:t>
            </a:r>
            <a:endParaRPr lang="de-DE" sz="800" dirty="0"/>
          </a:p>
        </p:txBody>
      </p:sp>
      <p:sp>
        <p:nvSpPr>
          <p:cNvPr id="10"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Die Schmerzmatrix?</a:t>
            </a:r>
            <a:endParaRPr lang="en-US" sz="1800" dirty="0">
              <a:latin typeface="Verdana"/>
              <a:cs typeface="Verdana"/>
            </a:endParaRPr>
          </a:p>
        </p:txBody>
      </p:sp>
      <p:pic>
        <p:nvPicPr>
          <p:cNvPr id="5" name="Bild 4"/>
          <p:cNvPicPr>
            <a:picLocks noChangeAspect="1"/>
          </p:cNvPicPr>
          <p:nvPr/>
        </p:nvPicPr>
        <p:blipFill>
          <a:blip r:embed="rId3"/>
          <a:stretch>
            <a:fillRect/>
          </a:stretch>
        </p:blipFill>
        <p:spPr>
          <a:xfrm>
            <a:off x="228600" y="3124200"/>
            <a:ext cx="1574992" cy="886352"/>
          </a:xfrm>
          <a:prstGeom prst="rect">
            <a:avLst/>
          </a:prstGeom>
        </p:spPr>
      </p:pic>
      <p:sp>
        <p:nvSpPr>
          <p:cNvPr id="11" name="Rechteck 10"/>
          <p:cNvSpPr/>
          <p:nvPr/>
        </p:nvSpPr>
        <p:spPr>
          <a:xfrm>
            <a:off x="1721449" y="1066800"/>
            <a:ext cx="4648200" cy="246221"/>
          </a:xfrm>
          <a:prstGeom prst="rect">
            <a:avLst/>
          </a:prstGeom>
        </p:spPr>
        <p:txBody>
          <a:bodyPr wrap="square">
            <a:spAutoFit/>
          </a:bodyPr>
          <a:lstStyle/>
          <a:p>
            <a:pPr>
              <a:spcBef>
                <a:spcPct val="50000"/>
              </a:spcBef>
              <a:defRPr/>
            </a:pPr>
            <a:r>
              <a:rPr lang="de-CH" sz="1000" b="1" dirty="0" smtClean="0">
                <a:solidFill>
                  <a:srgbClr val="000000"/>
                </a:solidFill>
                <a:latin typeface="Verdana"/>
                <a:cs typeface="Verdana"/>
              </a:rPr>
              <a:t>Zusammenhang zwischen Rezeptordichte MR-GR und </a:t>
            </a:r>
            <a:r>
              <a:rPr lang="de-CH" sz="1000" b="1" dirty="0" err="1" smtClean="0">
                <a:solidFill>
                  <a:srgbClr val="000000"/>
                </a:solidFill>
                <a:latin typeface="Verdana"/>
                <a:cs typeface="Verdana"/>
              </a:rPr>
              <a:t>oxytocin</a:t>
            </a:r>
            <a:endParaRPr lang="de-CH" sz="1000" b="1" dirty="0">
              <a:solidFill>
                <a:srgbClr val="000000"/>
              </a:solidFill>
              <a:latin typeface="Verdana"/>
              <a:cs typeface="Verdana"/>
            </a:endParaRPr>
          </a:p>
        </p:txBody>
      </p:sp>
    </p:spTree>
    <p:extLst>
      <p:ext uri="{BB962C8B-B14F-4D97-AF65-F5344CB8AC3E}">
        <p14:creationId xmlns:p14="http://schemas.microsoft.com/office/powerpoint/2010/main" val="38855455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6"/>
          <p:cNvSpPr>
            <a:spLocks noGrp="1"/>
          </p:cNvSpPr>
          <p:nvPr>
            <p:ph type="dt" sz="half" idx="10"/>
          </p:nvPr>
        </p:nvSpPr>
        <p:spPr>
          <a:xfrm>
            <a:off x="320040" y="4320529"/>
            <a:ext cx="1493520" cy="243417"/>
          </a:xfrm>
        </p:spPr>
        <p:txBody>
          <a:bodyPr/>
          <a:lstStyle/>
          <a:p>
            <a:fld id="{4FCC0CA7-4625-6B4F-A0F4-41291C8D971D}" type="datetime1">
              <a:rPr lang="de-CH" smtClean="0">
                <a:solidFill>
                  <a:srgbClr val="BFBFBF"/>
                </a:solidFill>
              </a:rPr>
              <a:t>3/13/15</a:t>
            </a:fld>
            <a:endParaRPr lang="en-US">
              <a:solidFill>
                <a:srgbClr val="BFBFBF"/>
              </a:solidFill>
            </a:endParaRPr>
          </a:p>
        </p:txBody>
      </p:sp>
      <p:sp>
        <p:nvSpPr>
          <p:cNvPr id="8" name="Fußzeilenplatzhalter 7"/>
          <p:cNvSpPr>
            <a:spLocks noGrp="1"/>
          </p:cNvSpPr>
          <p:nvPr>
            <p:ph type="ftr" sz="quarter" idx="11"/>
          </p:nvPr>
        </p:nvSpPr>
        <p:spPr>
          <a:xfrm>
            <a:off x="1219200" y="4320529"/>
            <a:ext cx="3962400" cy="243417"/>
          </a:xfrm>
        </p:spPr>
        <p:txBody>
          <a:bodyPr/>
          <a:lstStyle/>
          <a:p>
            <a:r>
              <a:rPr lang="en-US" smtClean="0">
                <a:solidFill>
                  <a:srgbClr val="BFBFBF"/>
                </a:solidFill>
              </a:rPr>
              <a:t>Kay-u. Hanusch, M.sci. Therapiewissenschaften University of Applied Science Fresenius</a:t>
            </a:r>
            <a:endParaRPr lang="en-US" dirty="0">
              <a:solidFill>
                <a:srgbClr val="BFBFBF"/>
              </a:solidFill>
            </a:endParaRPr>
          </a:p>
        </p:txBody>
      </p:sp>
      <p:sp>
        <p:nvSpPr>
          <p:cNvPr id="9" name="Foliennummernplatzhalter 8"/>
          <p:cNvSpPr>
            <a:spLocks noGrp="1"/>
          </p:cNvSpPr>
          <p:nvPr>
            <p:ph type="sldNum" sz="quarter" idx="12"/>
          </p:nvPr>
        </p:nvSpPr>
        <p:spPr>
          <a:xfrm>
            <a:off x="4587240" y="4320529"/>
            <a:ext cx="1493520" cy="243417"/>
          </a:xfrm>
        </p:spPr>
        <p:txBody>
          <a:bodyPr/>
          <a:lstStyle/>
          <a:p>
            <a:fld id="{B6F15528-21DE-4FAA-801E-634DDDAF4B2B}" type="slidenum">
              <a:rPr lang="en-US" smtClean="0">
                <a:solidFill>
                  <a:srgbClr val="BFBFBF"/>
                </a:solidFill>
              </a:rPr>
              <a:pPr/>
              <a:t>9</a:t>
            </a:fld>
            <a:endParaRPr lang="en-US">
              <a:solidFill>
                <a:srgbClr val="BFBFBF"/>
              </a:solidFill>
            </a:endParaRPr>
          </a:p>
        </p:txBody>
      </p:sp>
      <p:pic>
        <p:nvPicPr>
          <p:cNvPr id="6" name="Bild 5" descr="Screenshot 2015-03-08 22.21.01.pn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438400" y="762000"/>
            <a:ext cx="3733800" cy="3414423"/>
          </a:xfrm>
          <a:prstGeom prst="rect">
            <a:avLst/>
          </a:prstGeom>
        </p:spPr>
      </p:pic>
      <p:sp>
        <p:nvSpPr>
          <p:cNvPr id="10" name="Textfeld 9"/>
          <p:cNvSpPr txBox="1"/>
          <p:nvPr/>
        </p:nvSpPr>
        <p:spPr>
          <a:xfrm>
            <a:off x="76200" y="1219200"/>
            <a:ext cx="3505200" cy="1615827"/>
          </a:xfrm>
          <a:prstGeom prst="rect">
            <a:avLst/>
          </a:prstGeom>
          <a:noFill/>
        </p:spPr>
        <p:txBody>
          <a:bodyPr wrap="square" rtlCol="0">
            <a:spAutoFit/>
          </a:bodyPr>
          <a:lstStyle/>
          <a:p>
            <a:r>
              <a:rPr lang="de-DE" sz="1100" b="1" dirty="0" smtClean="0">
                <a:latin typeface="Verdana"/>
                <a:cs typeface="Verdana"/>
              </a:rPr>
              <a:t>Die Gabe </a:t>
            </a:r>
          </a:p>
          <a:p>
            <a:r>
              <a:rPr lang="de-DE" sz="1100" b="1" dirty="0" smtClean="0">
                <a:latin typeface="Verdana"/>
                <a:cs typeface="Verdana"/>
              </a:rPr>
              <a:t>des Lernens: </a:t>
            </a:r>
            <a:r>
              <a:rPr lang="de-DE" sz="1100" b="1" dirty="0" err="1" smtClean="0">
                <a:latin typeface="Verdana"/>
                <a:cs typeface="Verdana"/>
              </a:rPr>
              <a:t>long</a:t>
            </a:r>
            <a:r>
              <a:rPr lang="de-DE" sz="1100" b="1" dirty="0" smtClean="0">
                <a:latin typeface="Verdana"/>
                <a:cs typeface="Verdana"/>
              </a:rPr>
              <a:t>-term-</a:t>
            </a:r>
            <a:r>
              <a:rPr lang="de-DE" sz="1100" b="1" dirty="0" err="1" smtClean="0">
                <a:latin typeface="Verdana"/>
                <a:cs typeface="Verdana"/>
              </a:rPr>
              <a:t>potentiation</a:t>
            </a:r>
            <a:endParaRPr lang="de-DE" sz="1100" b="1" dirty="0" smtClean="0">
              <a:latin typeface="Verdana"/>
              <a:cs typeface="Verdana"/>
            </a:endParaRPr>
          </a:p>
          <a:p>
            <a:r>
              <a:rPr lang="de-DE" sz="1100" b="1" dirty="0" smtClean="0">
                <a:latin typeface="Verdana"/>
                <a:cs typeface="Verdana"/>
              </a:rPr>
              <a:t>(LTP)</a:t>
            </a:r>
            <a:endParaRPr lang="de-DE" sz="1100" b="1" dirty="0">
              <a:latin typeface="Verdana"/>
              <a:cs typeface="Verdana"/>
            </a:endParaRPr>
          </a:p>
          <a:p>
            <a:endParaRPr lang="de-DE" sz="1100" dirty="0" smtClean="0">
              <a:latin typeface="Verdana"/>
              <a:cs typeface="Verdana"/>
            </a:endParaRPr>
          </a:p>
          <a:p>
            <a:pPr marL="342900" indent="-342900">
              <a:buAutoNum type="arabicPeriod"/>
            </a:pPr>
            <a:r>
              <a:rPr lang="de-DE" sz="1100" dirty="0" smtClean="0">
                <a:latin typeface="Verdana"/>
                <a:cs typeface="Verdana"/>
              </a:rPr>
              <a:t>Elektrische Signale</a:t>
            </a:r>
          </a:p>
          <a:p>
            <a:pPr marL="342900" indent="-342900">
              <a:buAutoNum type="arabicPeriod"/>
            </a:pPr>
            <a:endParaRPr lang="de-DE" sz="1100" dirty="0">
              <a:latin typeface="Verdana"/>
              <a:cs typeface="Verdana"/>
            </a:endParaRPr>
          </a:p>
          <a:p>
            <a:pPr marL="342900" indent="-342900">
              <a:buAutoNum type="arabicPeriod"/>
            </a:pPr>
            <a:r>
              <a:rPr lang="de-DE" sz="1100" dirty="0" smtClean="0">
                <a:latin typeface="Verdana"/>
                <a:cs typeface="Verdana"/>
              </a:rPr>
              <a:t>RNA-Nukleotide</a:t>
            </a:r>
          </a:p>
          <a:p>
            <a:pPr marL="342900" indent="-342900">
              <a:buAutoNum type="arabicPeriod"/>
            </a:pPr>
            <a:endParaRPr lang="de-DE" sz="1100" dirty="0">
              <a:latin typeface="Verdana"/>
              <a:cs typeface="Verdana"/>
            </a:endParaRPr>
          </a:p>
          <a:p>
            <a:pPr marL="342900" indent="-342900">
              <a:buAutoNum type="arabicPeriod"/>
            </a:pPr>
            <a:r>
              <a:rPr lang="de-DE" sz="1100" dirty="0" smtClean="0">
                <a:latin typeface="Verdana"/>
                <a:cs typeface="Verdana"/>
              </a:rPr>
              <a:t>Proteine (CREB-1)</a:t>
            </a:r>
            <a:endParaRPr lang="de-DE" sz="1100" dirty="0">
              <a:latin typeface="Verdana"/>
              <a:cs typeface="Verdana"/>
            </a:endParaRPr>
          </a:p>
        </p:txBody>
      </p:sp>
      <p:sp>
        <p:nvSpPr>
          <p:cNvPr id="11" name="Title 1"/>
          <p:cNvSpPr>
            <a:spLocks noGrp="1"/>
          </p:cNvSpPr>
          <p:nvPr>
            <p:ph type="title"/>
          </p:nvPr>
        </p:nvSpPr>
        <p:spPr>
          <a:xfrm>
            <a:off x="320040" y="183092"/>
            <a:ext cx="5760720" cy="502708"/>
          </a:xfrm>
        </p:spPr>
        <p:txBody>
          <a:bodyPr>
            <a:noAutofit/>
          </a:bodyPr>
          <a:lstStyle/>
          <a:p>
            <a:r>
              <a:rPr lang="de-DE" sz="1800" b="1" dirty="0" smtClean="0">
                <a:latin typeface="Verdana"/>
                <a:cs typeface="Verdana"/>
              </a:rPr>
              <a:t>Die Schmerzmatrix?</a:t>
            </a:r>
            <a:endParaRPr lang="en-US" sz="1800" dirty="0">
              <a:latin typeface="Verdana"/>
              <a:cs typeface="Verdana"/>
            </a:endParaRPr>
          </a:p>
        </p:txBody>
      </p:sp>
    </p:spTree>
    <p:extLst>
      <p:ext uri="{BB962C8B-B14F-4D97-AF65-F5344CB8AC3E}">
        <p14:creationId xmlns:p14="http://schemas.microsoft.com/office/powerpoint/2010/main" val="257385971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844</TotalTime>
  <Words>2341</Words>
  <Application>Microsoft Macintosh PowerPoint</Application>
  <PresentationFormat>Benutzerdefiniert</PresentationFormat>
  <Paragraphs>564</Paragraphs>
  <Slides>49</Slides>
  <Notes>0</Notes>
  <HiddenSlides>0</HiddenSlides>
  <MMClips>1</MMClips>
  <ScaleCrop>false</ScaleCrop>
  <HeadingPairs>
    <vt:vector size="4" baseType="variant">
      <vt:variant>
        <vt:lpstr>Design</vt:lpstr>
      </vt:variant>
      <vt:variant>
        <vt:i4>1</vt:i4>
      </vt:variant>
      <vt:variant>
        <vt:lpstr>Folientitel</vt:lpstr>
      </vt:variant>
      <vt:variant>
        <vt:i4>49</vt:i4>
      </vt:variant>
    </vt:vector>
  </HeadingPairs>
  <TitlesOfParts>
    <vt:vector size="50" baseType="lpstr">
      <vt:lpstr>Office Theme</vt:lpstr>
      <vt:lpstr>Der Chronische Schmerz</vt:lpstr>
      <vt:lpstr>Was ist Schmerz?</vt:lpstr>
      <vt:lpstr>Was ist Schmerz?</vt:lpstr>
      <vt:lpstr>Die Schmerzmatrix?</vt:lpstr>
      <vt:lpstr>Die Schmerzmatrix?</vt:lpstr>
      <vt:lpstr>Die Schmerzmatrix?</vt:lpstr>
      <vt:lpstr>Die Schmerzmatrix?</vt:lpstr>
      <vt:lpstr>Die Schmerzmatrix?</vt:lpstr>
      <vt:lpstr>Die Schmerzmatrix?</vt:lpstr>
      <vt:lpstr>Die Schmerzmatrix?</vt:lpstr>
      <vt:lpstr>Die Schmerzmatrix?</vt:lpstr>
      <vt:lpstr>Die Schmerzmatrix?</vt:lpstr>
      <vt:lpstr>Die Schmerzmatrix?</vt:lpstr>
      <vt:lpstr>Neuroplastizität des Schmerz</vt:lpstr>
      <vt:lpstr>Neuroplastizität des Schmerz</vt:lpstr>
      <vt:lpstr>Neuroplastizität des Schmerz</vt:lpstr>
      <vt:lpstr>Neuroplastizität des Schmerz</vt:lpstr>
      <vt:lpstr>Neuroplastizität des Schmerz</vt:lpstr>
      <vt:lpstr>Neuroplastizität des Schmerz</vt:lpstr>
      <vt:lpstr>Was ist chronischer Schmerz?</vt:lpstr>
      <vt:lpstr>Was ist chronischer Schmerz?</vt:lpstr>
      <vt:lpstr>Was ist chronischer Schmerz?</vt:lpstr>
      <vt:lpstr>Was ist chronischer Schmerz?</vt:lpstr>
      <vt:lpstr>Was ist chronischer Schmerz?</vt:lpstr>
      <vt:lpstr>Faktoren der Chronifizierung?</vt:lpstr>
      <vt:lpstr>Faktoren der Chronifizierung?</vt:lpstr>
      <vt:lpstr>Faktoren der Chronifizierung?</vt:lpstr>
      <vt:lpstr>Behandlung</vt:lpstr>
      <vt:lpstr>Behandlung</vt:lpstr>
      <vt:lpstr>Priming</vt:lpstr>
      <vt:lpstr>Behandlung</vt:lpstr>
      <vt:lpstr>Behandlung</vt:lpstr>
      <vt:lpstr>Behandlung</vt:lpstr>
      <vt:lpstr>Behandlung</vt:lpstr>
      <vt:lpstr>Behandlung</vt:lpstr>
      <vt:lpstr>Behandlung</vt:lpstr>
      <vt:lpstr>Behandlung</vt:lpstr>
      <vt:lpstr>Behandlung</vt:lpstr>
      <vt:lpstr>Behandlung</vt:lpstr>
      <vt:lpstr>Behandlung</vt:lpstr>
      <vt:lpstr>Behandlung</vt:lpstr>
      <vt:lpstr>Behandlung</vt:lpstr>
      <vt:lpstr>Behandlung</vt:lpstr>
      <vt:lpstr>Behandlung</vt:lpstr>
      <vt:lpstr>Behandlung</vt:lpstr>
      <vt:lpstr>Behandlung</vt:lpstr>
      <vt:lpstr>Behandlung</vt:lpstr>
      <vt:lpstr>Behandlung</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Master</dc:creator>
  <cp:lastModifiedBy>Kay-u. Hanusch</cp:lastModifiedBy>
  <cp:revision>81</cp:revision>
  <dcterms:created xsi:type="dcterms:W3CDTF">2006-08-16T00:00:00Z</dcterms:created>
  <dcterms:modified xsi:type="dcterms:W3CDTF">2015-03-14T09:28:43Z</dcterms:modified>
</cp:coreProperties>
</file>